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Lst>
  <p:sldSz cx="9144000" cy="6858000" type="screen4x3"/>
  <p:notesSz cx="6858000" cy="9144000"/>
  <p:defaultText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996633"/>
    <a:srgbClr val="6600CC"/>
    <a:srgbClr val="CC9900"/>
    <a:srgbClr val="A50021"/>
    <a:srgbClr val="009900"/>
    <a:srgbClr val="CE9D6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540"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685800" y="2130425"/>
            <a:ext cx="7772400" cy="1470025"/>
          </a:xfrm>
        </p:spPr>
        <p:txBody>
          <a:bodyPr/>
          <a:lstStyle/>
          <a:p>
            <a:r>
              <a:rPr lang="hu-HU" smtClean="0"/>
              <a:t>Mintacím szerkesztése</a:t>
            </a:r>
            <a:endParaRPr lang="hu-HU"/>
          </a:p>
        </p:txBody>
      </p:sp>
      <p:sp>
        <p:nvSpPr>
          <p:cNvPr id="3" name="Alcím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smtClean="0"/>
              <a:t>Alcím mintájának szerkesztése</a:t>
            </a:r>
            <a:endParaRPr lang="hu-HU"/>
          </a:p>
        </p:txBody>
      </p:sp>
      <p:sp>
        <p:nvSpPr>
          <p:cNvPr id="4" name="Dátum helye 3"/>
          <p:cNvSpPr>
            <a:spLocks noGrp="1"/>
          </p:cNvSpPr>
          <p:nvPr>
            <p:ph type="dt" sz="half" idx="10"/>
          </p:nvPr>
        </p:nvSpPr>
        <p:spPr/>
        <p:txBody>
          <a:bodyPr/>
          <a:lstStyle/>
          <a:p>
            <a:fld id="{011AAEA1-9D0C-4F95-8959-2E6C4D3356C0}" type="datetimeFigureOut">
              <a:rPr lang="hu-HU" smtClean="0"/>
              <a:t>2015.08.22.</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E7DD3A3A-1098-4469-BFBD-B27B24F40247}" type="slidenum">
              <a:rPr lang="hu-HU" smtClean="0"/>
              <a:t>‹#›</a:t>
            </a:fld>
            <a:endParaRPr lang="hu-H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10"/>
          </p:nvPr>
        </p:nvSpPr>
        <p:spPr/>
        <p:txBody>
          <a:bodyPr/>
          <a:lstStyle/>
          <a:p>
            <a:fld id="{011AAEA1-9D0C-4F95-8959-2E6C4D3356C0}" type="datetimeFigureOut">
              <a:rPr lang="hu-HU" smtClean="0"/>
              <a:t>2015.08.22.</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E7DD3A3A-1098-4469-BFBD-B27B24F40247}" type="slidenum">
              <a:rPr lang="hu-HU" smtClean="0"/>
              <a:t>‹#›</a:t>
            </a:fld>
            <a:endParaRPr lang="hu-H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722313" y="4406900"/>
            <a:ext cx="7772400" cy="1362075"/>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smtClean="0"/>
              <a:t>Mintaszöveg szerkesztése</a:t>
            </a:r>
          </a:p>
        </p:txBody>
      </p:sp>
      <p:sp>
        <p:nvSpPr>
          <p:cNvPr id="4" name="Dátum helye 3"/>
          <p:cNvSpPr>
            <a:spLocks noGrp="1"/>
          </p:cNvSpPr>
          <p:nvPr>
            <p:ph type="dt" sz="half" idx="10"/>
          </p:nvPr>
        </p:nvSpPr>
        <p:spPr/>
        <p:txBody>
          <a:bodyPr/>
          <a:lstStyle/>
          <a:p>
            <a:fld id="{011AAEA1-9D0C-4F95-8959-2E6C4D3356C0}" type="datetimeFigureOut">
              <a:rPr lang="hu-HU" smtClean="0"/>
              <a:t>2015.08.22.</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E7DD3A3A-1098-4469-BFBD-B27B24F40247}" type="slidenum">
              <a:rPr lang="hu-HU" smtClean="0"/>
              <a:t>‹#›</a:t>
            </a:fld>
            <a:endParaRPr lang="hu-H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Dátum helye 4"/>
          <p:cNvSpPr>
            <a:spLocks noGrp="1"/>
          </p:cNvSpPr>
          <p:nvPr>
            <p:ph type="dt" sz="half" idx="10"/>
          </p:nvPr>
        </p:nvSpPr>
        <p:spPr/>
        <p:txBody>
          <a:bodyPr/>
          <a:lstStyle/>
          <a:p>
            <a:fld id="{011AAEA1-9D0C-4F95-8959-2E6C4D3356C0}" type="datetimeFigureOut">
              <a:rPr lang="hu-HU" smtClean="0"/>
              <a:t>2015.08.22.</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E7DD3A3A-1098-4469-BFBD-B27B24F40247}" type="slidenum">
              <a:rPr lang="hu-HU" smtClean="0"/>
              <a:t>‹#›</a:t>
            </a:fld>
            <a:endParaRPr lang="hu-H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4" name="Tartalom hely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6" name="Tartalom hely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7" name="Dátum helye 6"/>
          <p:cNvSpPr>
            <a:spLocks noGrp="1"/>
          </p:cNvSpPr>
          <p:nvPr>
            <p:ph type="dt" sz="half" idx="10"/>
          </p:nvPr>
        </p:nvSpPr>
        <p:spPr/>
        <p:txBody>
          <a:bodyPr/>
          <a:lstStyle/>
          <a:p>
            <a:fld id="{011AAEA1-9D0C-4F95-8959-2E6C4D3356C0}" type="datetimeFigureOut">
              <a:rPr lang="hu-HU" smtClean="0"/>
              <a:t>2015.08.22.</a:t>
            </a:fld>
            <a:endParaRPr lang="hu-HU"/>
          </a:p>
        </p:txBody>
      </p:sp>
      <p:sp>
        <p:nvSpPr>
          <p:cNvPr id="8" name="Élőláb helye 7"/>
          <p:cNvSpPr>
            <a:spLocks noGrp="1"/>
          </p:cNvSpPr>
          <p:nvPr>
            <p:ph type="ftr" sz="quarter" idx="11"/>
          </p:nvPr>
        </p:nvSpPr>
        <p:spPr/>
        <p:txBody>
          <a:bodyPr/>
          <a:lstStyle/>
          <a:p>
            <a:endParaRPr lang="hu-HU"/>
          </a:p>
        </p:txBody>
      </p:sp>
      <p:sp>
        <p:nvSpPr>
          <p:cNvPr id="9" name="Dia számának helye 8"/>
          <p:cNvSpPr>
            <a:spLocks noGrp="1"/>
          </p:cNvSpPr>
          <p:nvPr>
            <p:ph type="sldNum" sz="quarter" idx="12"/>
          </p:nvPr>
        </p:nvSpPr>
        <p:spPr/>
        <p:txBody>
          <a:bodyPr/>
          <a:lstStyle/>
          <a:p>
            <a:fld id="{E7DD3A3A-1098-4469-BFBD-B27B24F40247}" type="slidenum">
              <a:rPr lang="hu-HU" smtClean="0"/>
              <a:t>‹#›</a:t>
            </a:fld>
            <a:endParaRPr lang="hu-H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Dátum helye 2"/>
          <p:cNvSpPr>
            <a:spLocks noGrp="1"/>
          </p:cNvSpPr>
          <p:nvPr>
            <p:ph type="dt" sz="half" idx="10"/>
          </p:nvPr>
        </p:nvSpPr>
        <p:spPr/>
        <p:txBody>
          <a:bodyPr/>
          <a:lstStyle/>
          <a:p>
            <a:fld id="{011AAEA1-9D0C-4F95-8959-2E6C4D3356C0}" type="datetimeFigureOut">
              <a:rPr lang="hu-HU" smtClean="0"/>
              <a:t>2015.08.22.</a:t>
            </a:fld>
            <a:endParaRPr lang="hu-HU"/>
          </a:p>
        </p:txBody>
      </p:sp>
      <p:sp>
        <p:nvSpPr>
          <p:cNvPr id="4" name="Élőláb helye 3"/>
          <p:cNvSpPr>
            <a:spLocks noGrp="1"/>
          </p:cNvSpPr>
          <p:nvPr>
            <p:ph type="ftr" sz="quarter" idx="11"/>
          </p:nvPr>
        </p:nvSpPr>
        <p:spPr/>
        <p:txBody>
          <a:bodyPr/>
          <a:lstStyle/>
          <a:p>
            <a:endParaRPr lang="hu-HU"/>
          </a:p>
        </p:txBody>
      </p:sp>
      <p:sp>
        <p:nvSpPr>
          <p:cNvPr id="5" name="Dia számának helye 4"/>
          <p:cNvSpPr>
            <a:spLocks noGrp="1"/>
          </p:cNvSpPr>
          <p:nvPr>
            <p:ph type="sldNum" sz="quarter" idx="12"/>
          </p:nvPr>
        </p:nvSpPr>
        <p:spPr/>
        <p:txBody>
          <a:bodyPr/>
          <a:lstStyle/>
          <a:p>
            <a:fld id="{E7DD3A3A-1098-4469-BFBD-B27B24F40247}" type="slidenum">
              <a:rPr lang="hu-HU" smtClean="0"/>
              <a:t>‹#›</a:t>
            </a:fld>
            <a:endParaRPr lang="hu-H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átum helye 1"/>
          <p:cNvSpPr>
            <a:spLocks noGrp="1"/>
          </p:cNvSpPr>
          <p:nvPr>
            <p:ph type="dt" sz="half" idx="10"/>
          </p:nvPr>
        </p:nvSpPr>
        <p:spPr/>
        <p:txBody>
          <a:bodyPr/>
          <a:lstStyle/>
          <a:p>
            <a:fld id="{011AAEA1-9D0C-4F95-8959-2E6C4D3356C0}" type="datetimeFigureOut">
              <a:rPr lang="hu-HU" smtClean="0"/>
              <a:t>2015.08.22.</a:t>
            </a:fld>
            <a:endParaRPr lang="hu-HU"/>
          </a:p>
        </p:txBody>
      </p:sp>
      <p:sp>
        <p:nvSpPr>
          <p:cNvPr id="3" name="Élőláb helye 2"/>
          <p:cNvSpPr>
            <a:spLocks noGrp="1"/>
          </p:cNvSpPr>
          <p:nvPr>
            <p:ph type="ftr" sz="quarter" idx="11"/>
          </p:nvPr>
        </p:nvSpPr>
        <p:spPr/>
        <p:txBody>
          <a:bodyPr/>
          <a:lstStyle/>
          <a:p>
            <a:endParaRPr lang="hu-HU"/>
          </a:p>
        </p:txBody>
      </p:sp>
      <p:sp>
        <p:nvSpPr>
          <p:cNvPr id="4" name="Dia számának helye 3"/>
          <p:cNvSpPr>
            <a:spLocks noGrp="1"/>
          </p:cNvSpPr>
          <p:nvPr>
            <p:ph type="sldNum" sz="quarter" idx="12"/>
          </p:nvPr>
        </p:nvSpPr>
        <p:spPr/>
        <p:txBody>
          <a:bodyPr/>
          <a:lstStyle/>
          <a:p>
            <a:fld id="{E7DD3A3A-1098-4469-BFBD-B27B24F40247}" type="slidenum">
              <a:rPr lang="hu-HU" smtClean="0"/>
              <a:t>‹#›</a:t>
            </a:fld>
            <a:endParaRPr lang="hu-H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457200" y="273050"/>
            <a:ext cx="3008313" cy="1162050"/>
          </a:xfrm>
        </p:spPr>
        <p:txBody>
          <a:bodyPr anchor="b"/>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Dátum helye 4"/>
          <p:cNvSpPr>
            <a:spLocks noGrp="1"/>
          </p:cNvSpPr>
          <p:nvPr>
            <p:ph type="dt" sz="half" idx="10"/>
          </p:nvPr>
        </p:nvSpPr>
        <p:spPr/>
        <p:txBody>
          <a:bodyPr/>
          <a:lstStyle/>
          <a:p>
            <a:fld id="{011AAEA1-9D0C-4F95-8959-2E6C4D3356C0}" type="datetimeFigureOut">
              <a:rPr lang="hu-HU" smtClean="0"/>
              <a:t>2015.08.22.</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E7DD3A3A-1098-4469-BFBD-B27B24F40247}" type="slidenum">
              <a:rPr lang="hu-HU" smtClean="0"/>
              <a:t>‹#›</a:t>
            </a:fld>
            <a:endParaRPr lang="hu-H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792288" y="4800600"/>
            <a:ext cx="5486400" cy="566738"/>
          </a:xfrm>
        </p:spPr>
        <p:txBody>
          <a:bodyPr anchor="b"/>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u-HU"/>
          </a:p>
        </p:txBody>
      </p:sp>
      <p:sp>
        <p:nvSpPr>
          <p:cNvPr id="4" name="Szöveg hely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Dátum helye 4"/>
          <p:cNvSpPr>
            <a:spLocks noGrp="1"/>
          </p:cNvSpPr>
          <p:nvPr>
            <p:ph type="dt" sz="half" idx="10"/>
          </p:nvPr>
        </p:nvSpPr>
        <p:spPr/>
        <p:txBody>
          <a:bodyPr/>
          <a:lstStyle/>
          <a:p>
            <a:fld id="{011AAEA1-9D0C-4F95-8959-2E6C4D3356C0}" type="datetimeFigureOut">
              <a:rPr lang="hu-HU" smtClean="0"/>
              <a:t>2015.08.22.</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E7DD3A3A-1098-4469-BFBD-B27B24F40247}" type="slidenum">
              <a:rPr lang="hu-HU" smtClean="0"/>
              <a:t>‹#›</a:t>
            </a:fld>
            <a:endParaRPr lang="hu-H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10"/>
          </p:nvPr>
        </p:nvSpPr>
        <p:spPr/>
        <p:txBody>
          <a:bodyPr/>
          <a:lstStyle/>
          <a:p>
            <a:fld id="{011AAEA1-9D0C-4F95-8959-2E6C4D3356C0}" type="datetimeFigureOut">
              <a:rPr lang="hu-HU" smtClean="0"/>
              <a:t>2015.08.22.</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E7DD3A3A-1098-4469-BFBD-B27B24F40247}" type="slidenum">
              <a:rPr lang="hu-HU" smtClean="0"/>
              <a:t>‹#›</a:t>
            </a:fld>
            <a:endParaRPr lang="hu-H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6629400" y="274638"/>
            <a:ext cx="2057400" cy="5851525"/>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457200" y="274638"/>
            <a:ext cx="6019800" cy="5851525"/>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10"/>
          </p:nvPr>
        </p:nvSpPr>
        <p:spPr/>
        <p:txBody>
          <a:bodyPr/>
          <a:lstStyle/>
          <a:p>
            <a:fld id="{011AAEA1-9D0C-4F95-8959-2E6C4D3356C0}" type="datetimeFigureOut">
              <a:rPr lang="hu-HU" smtClean="0"/>
              <a:t>2015.08.22.</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E7DD3A3A-1098-4469-BFBD-B27B24F40247}" type="slidenum">
              <a:rPr lang="hu-HU" smtClean="0"/>
              <a:t>‹#›</a:t>
            </a:fld>
            <a:endParaRPr lang="hu-H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2" name="Cím hely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hu-HU" smtClean="0"/>
              <a:t>Mintacím szerkesztése</a:t>
            </a:r>
            <a:endParaRPr lang="hu-HU"/>
          </a:p>
        </p:txBody>
      </p:sp>
      <p:sp>
        <p:nvSpPr>
          <p:cNvPr id="3" name="Szöveg hely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1AAEA1-9D0C-4F95-8959-2E6C4D3356C0}" type="datetimeFigureOut">
              <a:rPr lang="hu-HU" smtClean="0"/>
              <a:t>2015.08.22.</a:t>
            </a:fld>
            <a:endParaRPr lang="hu-HU"/>
          </a:p>
        </p:txBody>
      </p:sp>
      <p:sp>
        <p:nvSpPr>
          <p:cNvPr id="5" name="Élőláb hely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u-HU"/>
          </a:p>
        </p:txBody>
      </p:sp>
      <p:sp>
        <p:nvSpPr>
          <p:cNvPr id="6" name="Dia számának hely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DD3A3A-1098-4469-BFBD-B27B24F40247}" type="slidenum">
              <a:rPr lang="hu-HU" smtClean="0"/>
              <a:t>‹#›</a:t>
            </a:fld>
            <a:endParaRPr lang="hu-H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jpe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jpe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2000"/>
            <a:lum/>
          </a:blip>
          <a:srcRect/>
          <a:tile tx="0" ty="0" sx="100000" sy="100000" flip="none" algn="tl"/>
        </a:blipFill>
        <a:effectLst/>
      </p:bgPr>
    </p:bg>
    <p:spTree>
      <p:nvGrpSpPr>
        <p:cNvPr id="1" name=""/>
        <p:cNvGrpSpPr/>
        <p:nvPr/>
      </p:nvGrpSpPr>
      <p:grpSpPr>
        <a:xfrm>
          <a:off x="0" y="0"/>
          <a:ext cx="0" cy="0"/>
          <a:chOff x="0" y="0"/>
          <a:chExt cx="0" cy="0"/>
        </a:xfrm>
      </p:grpSpPr>
      <p:cxnSp>
        <p:nvCxnSpPr>
          <p:cNvPr id="28" name="Egyenes összekötő 27"/>
          <p:cNvCxnSpPr/>
          <p:nvPr/>
        </p:nvCxnSpPr>
        <p:spPr>
          <a:xfrm flipH="1">
            <a:off x="0" y="6858000"/>
            <a:ext cx="9144000" cy="0"/>
          </a:xfrm>
          <a:prstGeom prst="line">
            <a:avLst/>
          </a:prstGeom>
          <a:ln w="130175" cmpd="sng">
            <a:solidFill>
              <a:srgbClr val="CE9D6C"/>
            </a:solidFill>
            <a:round/>
          </a:ln>
          <a:effectLst>
            <a:innerShdw blurRad="114300">
              <a:prstClr val="black"/>
            </a:innerShdw>
          </a:effectLst>
        </p:spPr>
        <p:style>
          <a:lnRef idx="1">
            <a:schemeClr val="accent1"/>
          </a:lnRef>
          <a:fillRef idx="0">
            <a:schemeClr val="accent1"/>
          </a:fillRef>
          <a:effectRef idx="0">
            <a:schemeClr val="accent1"/>
          </a:effectRef>
          <a:fontRef idx="minor">
            <a:schemeClr val="tx1"/>
          </a:fontRef>
        </p:style>
      </p:cxnSp>
      <p:cxnSp>
        <p:nvCxnSpPr>
          <p:cNvPr id="26" name="Egyenes összekötő 25"/>
          <p:cNvCxnSpPr/>
          <p:nvPr/>
        </p:nvCxnSpPr>
        <p:spPr>
          <a:xfrm>
            <a:off x="9144000" y="0"/>
            <a:ext cx="0" cy="6858000"/>
          </a:xfrm>
          <a:prstGeom prst="line">
            <a:avLst/>
          </a:prstGeom>
          <a:ln w="130175" cmpd="sng">
            <a:solidFill>
              <a:srgbClr val="CE9D6C"/>
            </a:solidFill>
            <a:round/>
          </a:ln>
          <a:effectLst>
            <a:innerShdw blurRad="114300">
              <a:prstClr val="black"/>
            </a:innerShdw>
          </a:effectLst>
        </p:spPr>
        <p:style>
          <a:lnRef idx="1">
            <a:schemeClr val="accent1"/>
          </a:lnRef>
          <a:fillRef idx="0">
            <a:schemeClr val="accent1"/>
          </a:fillRef>
          <a:effectRef idx="0">
            <a:schemeClr val="accent1"/>
          </a:effectRef>
          <a:fontRef idx="minor">
            <a:schemeClr val="tx1"/>
          </a:fontRef>
        </p:style>
      </p:cxnSp>
      <p:cxnSp>
        <p:nvCxnSpPr>
          <p:cNvPr id="20" name="Egyenes összekötő 19"/>
          <p:cNvCxnSpPr/>
          <p:nvPr/>
        </p:nvCxnSpPr>
        <p:spPr>
          <a:xfrm>
            <a:off x="0" y="0"/>
            <a:ext cx="0" cy="6858000"/>
          </a:xfrm>
          <a:prstGeom prst="line">
            <a:avLst/>
          </a:prstGeom>
          <a:ln w="130175" cmpd="sng">
            <a:solidFill>
              <a:srgbClr val="CE9D6C"/>
            </a:solidFill>
            <a:round/>
          </a:ln>
          <a:effectLst>
            <a:innerShdw blurRad="114300">
              <a:prstClr val="black"/>
            </a:innerShdw>
          </a:effectLst>
        </p:spPr>
        <p:style>
          <a:lnRef idx="1">
            <a:schemeClr val="accent1"/>
          </a:lnRef>
          <a:fillRef idx="0">
            <a:schemeClr val="accent1"/>
          </a:fillRef>
          <a:effectRef idx="0">
            <a:schemeClr val="accent1"/>
          </a:effectRef>
          <a:fontRef idx="minor">
            <a:schemeClr val="tx1"/>
          </a:fontRef>
        </p:style>
      </p:cxnSp>
      <p:cxnSp>
        <p:nvCxnSpPr>
          <p:cNvPr id="17" name="Egyenes összekötő 16"/>
          <p:cNvCxnSpPr/>
          <p:nvPr/>
        </p:nvCxnSpPr>
        <p:spPr>
          <a:xfrm>
            <a:off x="0" y="0"/>
            <a:ext cx="9144000" cy="0"/>
          </a:xfrm>
          <a:prstGeom prst="line">
            <a:avLst/>
          </a:prstGeom>
          <a:ln w="130175" cmpd="sng">
            <a:solidFill>
              <a:srgbClr val="CE9D6C"/>
            </a:solidFill>
            <a:round/>
          </a:ln>
          <a:effectLst>
            <a:innerShdw blurRad="114300">
              <a:prstClr val="black"/>
            </a:innerShdw>
          </a:effectLst>
        </p:spPr>
        <p:style>
          <a:lnRef idx="1">
            <a:schemeClr val="accent1"/>
          </a:lnRef>
          <a:fillRef idx="0">
            <a:schemeClr val="accent1"/>
          </a:fillRef>
          <a:effectRef idx="0">
            <a:schemeClr val="accent1"/>
          </a:effectRef>
          <a:fontRef idx="minor">
            <a:schemeClr val="tx1"/>
          </a:fontRef>
        </p:style>
      </p:cxnSp>
      <p:pic>
        <p:nvPicPr>
          <p:cNvPr id="9" name="Kép 8" descr="https://photos-2.dropbox.com/t/2/AAAaf3wDF4tFGjR8HOiqFJksW5MNYxVmDle5rMW7UQYH2A/12/176600717/jpeg/32x32/1/1440244800/0/2/Civilisation%20lesson%20%281%29.jpg/CI3tmlQgASACIAMgBCAFIAYgBygBKAc/DdX1zCntpxCBQeVHqQTyK7VosSRVMvBmie8fB6znApA?size_mode=5"/>
          <p:cNvPicPr/>
          <p:nvPr/>
        </p:nvPicPr>
        <p:blipFill>
          <a:blip r:embed="rId3" cstate="print">
            <a:duotone>
              <a:schemeClr val="bg2">
                <a:shade val="45000"/>
                <a:satMod val="135000"/>
              </a:schemeClr>
              <a:prstClr val="white"/>
            </a:duotone>
          </a:blip>
          <a:srcRect l="6915" t="12309" r="5501" b="9731"/>
          <a:stretch>
            <a:fillRect/>
          </a:stretch>
        </p:blipFill>
        <p:spPr bwMode="auto">
          <a:xfrm rot="300000">
            <a:off x="5899143" y="3276103"/>
            <a:ext cx="3176020" cy="1718301"/>
          </a:xfrm>
          <a:prstGeom prst="rect">
            <a:avLst/>
          </a:prstGeom>
          <a:noFill/>
          <a:ln w="76200">
            <a:solidFill>
              <a:schemeClr val="bg2">
                <a:lumMod val="75000"/>
              </a:schemeClr>
            </a:solidFill>
            <a:miter lim="800000"/>
            <a:headEnd/>
            <a:tailEnd/>
          </a:ln>
        </p:spPr>
      </p:pic>
      <p:pic>
        <p:nvPicPr>
          <p:cNvPr id="13" name="Kép 12"/>
          <p:cNvPicPr/>
          <p:nvPr/>
        </p:nvPicPr>
        <p:blipFill>
          <a:blip r:embed="rId4" cstate="print">
            <a:duotone>
              <a:schemeClr val="bg2">
                <a:shade val="45000"/>
                <a:satMod val="135000"/>
              </a:schemeClr>
              <a:prstClr val="white"/>
            </a:duotone>
          </a:blip>
          <a:srcRect l="11454" r="15238"/>
          <a:stretch>
            <a:fillRect/>
          </a:stretch>
        </p:blipFill>
        <p:spPr bwMode="auto">
          <a:xfrm rot="-180000">
            <a:off x="6425344" y="5000032"/>
            <a:ext cx="2304256" cy="2091170"/>
          </a:xfrm>
          <a:prstGeom prst="rect">
            <a:avLst/>
          </a:prstGeom>
          <a:noFill/>
          <a:ln w="76200">
            <a:solidFill>
              <a:schemeClr val="bg2">
                <a:lumMod val="75000"/>
              </a:schemeClr>
            </a:solidFill>
            <a:miter lim="800000"/>
            <a:headEnd/>
            <a:tailEnd/>
          </a:ln>
        </p:spPr>
      </p:pic>
      <p:pic>
        <p:nvPicPr>
          <p:cNvPr id="11" name="Kép 10"/>
          <p:cNvPicPr/>
          <p:nvPr/>
        </p:nvPicPr>
        <p:blipFill>
          <a:blip r:embed="rId5" cstate="print">
            <a:duotone>
              <a:schemeClr val="bg2">
                <a:shade val="45000"/>
                <a:satMod val="135000"/>
              </a:schemeClr>
              <a:prstClr val="white"/>
            </a:duotone>
          </a:blip>
          <a:srcRect l="2943" t="12373" r="6080"/>
          <a:stretch>
            <a:fillRect/>
          </a:stretch>
        </p:blipFill>
        <p:spPr bwMode="auto">
          <a:xfrm>
            <a:off x="3131840" y="3284984"/>
            <a:ext cx="2931233" cy="1855700"/>
          </a:xfrm>
          <a:prstGeom prst="rect">
            <a:avLst/>
          </a:prstGeom>
          <a:noFill/>
          <a:ln w="76200">
            <a:solidFill>
              <a:schemeClr val="bg2">
                <a:lumMod val="75000"/>
              </a:schemeClr>
            </a:solidFill>
            <a:miter lim="800000"/>
            <a:headEnd/>
            <a:tailEnd/>
          </a:ln>
        </p:spPr>
      </p:pic>
      <p:pic>
        <p:nvPicPr>
          <p:cNvPr id="6" name="Kép 5" descr="Displaying IMG_3988.JPG"/>
          <p:cNvPicPr/>
          <p:nvPr/>
        </p:nvPicPr>
        <p:blipFill>
          <a:blip r:embed="rId6" cstate="print">
            <a:duotone>
              <a:schemeClr val="bg2">
                <a:shade val="45000"/>
                <a:satMod val="135000"/>
              </a:schemeClr>
              <a:prstClr val="white"/>
            </a:duotone>
          </a:blip>
          <a:srcRect/>
          <a:stretch>
            <a:fillRect/>
          </a:stretch>
        </p:blipFill>
        <p:spPr bwMode="auto">
          <a:xfrm rot="-420000">
            <a:off x="2020313" y="943429"/>
            <a:ext cx="3057525" cy="2035017"/>
          </a:xfrm>
          <a:prstGeom prst="rect">
            <a:avLst/>
          </a:prstGeom>
          <a:noFill/>
          <a:ln w="76200">
            <a:solidFill>
              <a:schemeClr val="bg2">
                <a:lumMod val="75000"/>
              </a:schemeClr>
            </a:solidFill>
            <a:miter lim="800000"/>
            <a:headEnd/>
            <a:tailEnd/>
          </a:ln>
        </p:spPr>
      </p:pic>
      <p:pic>
        <p:nvPicPr>
          <p:cNvPr id="5" name="Kép 4" descr="Displaying IMG_3955.JPG"/>
          <p:cNvPicPr/>
          <p:nvPr/>
        </p:nvPicPr>
        <p:blipFill>
          <a:blip r:embed="rId7" cstate="print">
            <a:duotone>
              <a:schemeClr val="bg2">
                <a:shade val="45000"/>
                <a:satMod val="135000"/>
              </a:schemeClr>
              <a:prstClr val="white"/>
            </a:duotone>
          </a:blip>
          <a:srcRect t="27629" r="46994"/>
          <a:stretch>
            <a:fillRect/>
          </a:stretch>
        </p:blipFill>
        <p:spPr bwMode="auto">
          <a:xfrm rot="-120000" flipH="1">
            <a:off x="208565" y="32080"/>
            <a:ext cx="1868066" cy="1697589"/>
          </a:xfrm>
          <a:prstGeom prst="rect">
            <a:avLst/>
          </a:prstGeom>
          <a:noFill/>
          <a:ln w="76200">
            <a:solidFill>
              <a:schemeClr val="bg2">
                <a:lumMod val="75000"/>
              </a:schemeClr>
            </a:solidFill>
            <a:miter lim="800000"/>
            <a:headEnd/>
            <a:tailEnd/>
          </a:ln>
        </p:spPr>
      </p:pic>
      <p:pic>
        <p:nvPicPr>
          <p:cNvPr id="8" name="Kép 7"/>
          <p:cNvPicPr/>
          <p:nvPr/>
        </p:nvPicPr>
        <p:blipFill>
          <a:blip r:embed="rId8" cstate="print">
            <a:duotone>
              <a:schemeClr val="bg2">
                <a:shade val="45000"/>
                <a:satMod val="135000"/>
              </a:schemeClr>
              <a:prstClr val="white"/>
            </a:duotone>
          </a:blip>
          <a:srcRect/>
          <a:stretch>
            <a:fillRect/>
          </a:stretch>
        </p:blipFill>
        <p:spPr bwMode="auto">
          <a:xfrm rot="300000">
            <a:off x="3126798" y="5273284"/>
            <a:ext cx="2736304" cy="1656184"/>
          </a:xfrm>
          <a:prstGeom prst="rect">
            <a:avLst/>
          </a:prstGeom>
          <a:noFill/>
          <a:ln w="76200">
            <a:solidFill>
              <a:schemeClr val="bg2">
                <a:lumMod val="75000"/>
              </a:schemeClr>
            </a:solidFill>
            <a:miter lim="800000"/>
            <a:headEnd/>
            <a:tailEnd/>
          </a:ln>
        </p:spPr>
      </p:pic>
      <p:pic>
        <p:nvPicPr>
          <p:cNvPr id="7" name="Kép 6"/>
          <p:cNvPicPr/>
          <p:nvPr/>
        </p:nvPicPr>
        <p:blipFill>
          <a:blip r:embed="rId9" cstate="print">
            <a:duotone>
              <a:schemeClr val="bg2">
                <a:shade val="45000"/>
                <a:satMod val="135000"/>
              </a:schemeClr>
              <a:prstClr val="white"/>
            </a:duotone>
          </a:blip>
          <a:srcRect l="15791" t="7772" r="30915" b="3220"/>
          <a:stretch>
            <a:fillRect/>
          </a:stretch>
        </p:blipFill>
        <p:spPr bwMode="auto">
          <a:xfrm rot="-120000">
            <a:off x="5257176" y="797973"/>
            <a:ext cx="1944216" cy="2160240"/>
          </a:xfrm>
          <a:prstGeom prst="rect">
            <a:avLst/>
          </a:prstGeom>
          <a:noFill/>
          <a:ln w="76200">
            <a:solidFill>
              <a:schemeClr val="bg2">
                <a:lumMod val="75000"/>
              </a:schemeClr>
            </a:solidFill>
            <a:miter lim="800000"/>
            <a:headEnd/>
            <a:tailEnd/>
          </a:ln>
        </p:spPr>
      </p:pic>
      <p:pic>
        <p:nvPicPr>
          <p:cNvPr id="10" name="Kép 9"/>
          <p:cNvPicPr/>
          <p:nvPr/>
        </p:nvPicPr>
        <p:blipFill>
          <a:blip r:embed="rId10" cstate="print">
            <a:duotone>
              <a:schemeClr val="bg2">
                <a:shade val="45000"/>
                <a:satMod val="135000"/>
              </a:schemeClr>
              <a:prstClr val="white"/>
            </a:duotone>
          </a:blip>
          <a:srcRect l="3075" t="15603" r="30678"/>
          <a:stretch>
            <a:fillRect/>
          </a:stretch>
        </p:blipFill>
        <p:spPr bwMode="auto">
          <a:xfrm rot="-180000">
            <a:off x="7216155" y="237044"/>
            <a:ext cx="1889451" cy="1516724"/>
          </a:xfrm>
          <a:prstGeom prst="rect">
            <a:avLst/>
          </a:prstGeom>
          <a:noFill/>
          <a:ln w="76200">
            <a:solidFill>
              <a:schemeClr val="bg2">
                <a:lumMod val="75000"/>
              </a:schemeClr>
            </a:solidFill>
            <a:miter lim="800000"/>
            <a:headEnd/>
            <a:tailEnd/>
          </a:ln>
        </p:spPr>
      </p:pic>
      <p:pic>
        <p:nvPicPr>
          <p:cNvPr id="12" name="Kép 11"/>
          <p:cNvPicPr/>
          <p:nvPr/>
        </p:nvPicPr>
        <p:blipFill>
          <a:blip r:embed="rId11" cstate="print">
            <a:duotone>
              <a:schemeClr val="bg2">
                <a:shade val="45000"/>
                <a:satMod val="135000"/>
              </a:schemeClr>
              <a:prstClr val="white"/>
            </a:duotone>
          </a:blip>
          <a:srcRect t="19524" r="27292" b="11776"/>
          <a:stretch>
            <a:fillRect/>
          </a:stretch>
        </p:blipFill>
        <p:spPr bwMode="auto">
          <a:xfrm rot="360000">
            <a:off x="80116" y="2926009"/>
            <a:ext cx="2864103" cy="1683018"/>
          </a:xfrm>
          <a:prstGeom prst="rect">
            <a:avLst/>
          </a:prstGeom>
          <a:noFill/>
          <a:ln w="76200">
            <a:solidFill>
              <a:schemeClr val="bg2">
                <a:lumMod val="75000"/>
              </a:schemeClr>
            </a:solidFill>
            <a:miter lim="800000"/>
            <a:headEnd/>
            <a:tailEnd/>
          </a:ln>
        </p:spPr>
      </p:pic>
      <p:pic>
        <p:nvPicPr>
          <p:cNvPr id="14" name="Kép 13" descr="Displaying IMG_3990.JPG"/>
          <p:cNvPicPr/>
          <p:nvPr/>
        </p:nvPicPr>
        <p:blipFill>
          <a:blip r:embed="rId12" cstate="print">
            <a:duotone>
              <a:schemeClr val="bg2">
                <a:shade val="45000"/>
                <a:satMod val="135000"/>
              </a:schemeClr>
              <a:prstClr val="white"/>
            </a:duotone>
          </a:blip>
          <a:srcRect/>
          <a:stretch>
            <a:fillRect/>
          </a:stretch>
        </p:blipFill>
        <p:spPr bwMode="auto">
          <a:xfrm rot="-420000">
            <a:off x="268506" y="4938397"/>
            <a:ext cx="2416341" cy="1608262"/>
          </a:xfrm>
          <a:prstGeom prst="rect">
            <a:avLst/>
          </a:prstGeom>
          <a:noFill/>
          <a:ln w="76200">
            <a:solidFill>
              <a:schemeClr val="bg2">
                <a:lumMod val="75000"/>
              </a:schemeClr>
            </a:solidFill>
            <a:miter lim="800000"/>
            <a:headEnd/>
            <a:tailEnd/>
          </a:ln>
        </p:spPr>
      </p:pic>
      <p:cxnSp>
        <p:nvCxnSpPr>
          <p:cNvPr id="24" name="Egyenes összekötő 23"/>
          <p:cNvCxnSpPr/>
          <p:nvPr/>
        </p:nvCxnSpPr>
        <p:spPr>
          <a:xfrm>
            <a:off x="9144000" y="6858000"/>
            <a:ext cx="914400" cy="914400"/>
          </a:xfrm>
          <a:prstGeom prst="line">
            <a:avLst/>
          </a:prstGeom>
        </p:spPr>
        <p:style>
          <a:lnRef idx="1">
            <a:schemeClr val="accent1"/>
          </a:lnRef>
          <a:fillRef idx="0">
            <a:schemeClr val="accent1"/>
          </a:fillRef>
          <a:effectRef idx="0">
            <a:schemeClr val="accent1"/>
          </a:effectRef>
          <a:fontRef idx="minor">
            <a:schemeClr val="tx1"/>
          </a:fontRef>
        </p:style>
      </p:cxnSp>
      <p:pic>
        <p:nvPicPr>
          <p:cNvPr id="11266" name="Picture 2" descr="http://www4.dcu.ie/sites/default/files/erasmus-plus-logo.jpg"/>
          <p:cNvPicPr>
            <a:picLocks noChangeAspect="1" noChangeArrowheads="1"/>
          </p:cNvPicPr>
          <p:nvPr/>
        </p:nvPicPr>
        <p:blipFill>
          <a:blip r:embed="rId13" cstate="print">
            <a:duotone>
              <a:schemeClr val="bg2">
                <a:shade val="45000"/>
                <a:satMod val="135000"/>
              </a:schemeClr>
              <a:prstClr val="white"/>
            </a:duotone>
          </a:blip>
          <a:srcRect l="4630" t="31094" r="4775" b="31998"/>
          <a:stretch>
            <a:fillRect/>
          </a:stretch>
        </p:blipFill>
        <p:spPr bwMode="auto">
          <a:xfrm>
            <a:off x="3347864" y="0"/>
            <a:ext cx="2448272" cy="523678"/>
          </a:xfrm>
          <a:prstGeom prst="rect">
            <a:avLst/>
          </a:prstGeom>
          <a:noFill/>
          <a:effectLst>
            <a:outerShdw dist="50800" dir="5400000" sx="1000" sy="1000" algn="ctr" rotWithShape="0">
              <a:srgbClr val="000000"/>
            </a:outerShdw>
          </a:effectLst>
        </p:spPr>
      </p:pic>
      <p:sp>
        <p:nvSpPr>
          <p:cNvPr id="18" name="Téglalap 17"/>
          <p:cNvSpPr/>
          <p:nvPr/>
        </p:nvSpPr>
        <p:spPr>
          <a:xfrm>
            <a:off x="2339752" y="0"/>
            <a:ext cx="4572000" cy="646331"/>
          </a:xfrm>
          <a:prstGeom prst="rect">
            <a:avLst/>
          </a:prstGeom>
        </p:spPr>
        <p:txBody>
          <a:bodyPr>
            <a:spAutoFit/>
          </a:bodyPr>
          <a:lstStyle/>
          <a:p>
            <a:r>
              <a:rPr lang="hu-HU" b="1" dirty="0" err="1" smtClean="0">
                <a:solidFill>
                  <a:schemeClr val="tx2">
                    <a:lumMod val="50000"/>
                  </a:schemeClr>
                </a:solidFill>
                <a:latin typeface="Comic Sans MS" pitchFamily="66" charset="0"/>
              </a:rPr>
              <a:t>Broadstairs-Dickens</a:t>
            </a:r>
            <a:r>
              <a:rPr lang="hu-HU" b="1" dirty="0" smtClean="0">
                <a:solidFill>
                  <a:schemeClr val="tx2">
                    <a:lumMod val="50000"/>
                  </a:schemeClr>
                </a:solidFill>
                <a:latin typeface="Comic Sans MS" pitchFamily="66" charset="0"/>
              </a:rPr>
              <a:t> és a papagájok</a:t>
            </a:r>
            <a:br>
              <a:rPr lang="hu-HU" b="1" dirty="0" smtClean="0">
                <a:solidFill>
                  <a:schemeClr val="tx2">
                    <a:lumMod val="50000"/>
                  </a:schemeClr>
                </a:solidFill>
                <a:latin typeface="Comic Sans MS" pitchFamily="66" charset="0"/>
              </a:rPr>
            </a:br>
            <a:r>
              <a:rPr lang="hu-HU" b="1" dirty="0" err="1" smtClean="0">
                <a:solidFill>
                  <a:schemeClr val="tx2">
                    <a:lumMod val="50000"/>
                  </a:schemeClr>
                </a:solidFill>
                <a:latin typeface="Comic Sans MS" pitchFamily="66" charset="0"/>
              </a:rPr>
              <a:t>Hilderstone</a:t>
            </a:r>
            <a:r>
              <a:rPr lang="hu-HU" b="1" dirty="0" smtClean="0">
                <a:solidFill>
                  <a:schemeClr val="tx2">
                    <a:lumMod val="50000"/>
                  </a:schemeClr>
                </a:solidFill>
                <a:latin typeface="Comic Sans MS" pitchFamily="66" charset="0"/>
              </a:rPr>
              <a:t> College 2015 július 13-24</a:t>
            </a:r>
            <a:endParaRPr lang="hu-HU" b="1" dirty="0">
              <a:solidFill>
                <a:schemeClr val="tx2">
                  <a:lumMod val="50000"/>
                </a:schemeClr>
              </a:solidFill>
              <a:latin typeface="Comic Sans MS" pitchFamily="66" charset="0"/>
            </a:endParaRPr>
          </a:p>
        </p:txBody>
      </p:sp>
      <p:sp>
        <p:nvSpPr>
          <p:cNvPr id="23" name="Téglalap 22"/>
          <p:cNvSpPr/>
          <p:nvPr/>
        </p:nvSpPr>
        <p:spPr>
          <a:xfrm>
            <a:off x="107504" y="836712"/>
            <a:ext cx="9036496" cy="6217087"/>
          </a:xfrm>
          <a:prstGeom prst="rect">
            <a:avLst/>
          </a:prstGeom>
        </p:spPr>
        <p:txBody>
          <a:bodyPr wrap="square">
            <a:spAutoFit/>
          </a:bodyPr>
          <a:lstStyle/>
          <a:p>
            <a:pPr algn="just"/>
            <a:r>
              <a:rPr lang="hu-HU" sz="1200" b="1" i="1" dirty="0">
                <a:solidFill>
                  <a:schemeClr val="tx2">
                    <a:lumMod val="50000"/>
                  </a:schemeClr>
                </a:solidFill>
                <a:latin typeface="Comic Sans MS" pitchFamily="66" charset="0"/>
              </a:rPr>
              <a:t>Az igazság az, hogy nem is tudom, hol kezdjem el továbbképzésem elbeszélését.  A történet akár kezdődhetne 1993-ban, akkor jártam ugyanis utoljára Angliában. Több mint húsz éven keresztül csak itthonról érintkeztem az angol nyelvvel, úgy, hogy megpróbáltam szinten tartani nyelvtudásomat az internet segítségével. Azonban egyre inkább úgy éreztem, hogy a C1-C2 szintű tankönyvek tanítása komoly kihívást jelent számomra. Hihetetlen energiák mozgósítása révén sikerült „lazán”, mintegy „foghegyről” beszélgetni a diákjaimmal olyan komoly témákról, mint a génsebészet, vagy a jövő alternatív energia forrásai. </a:t>
            </a:r>
            <a:r>
              <a:rPr lang="hu-HU" sz="1200" b="1" i="1" dirty="0">
                <a:solidFill>
                  <a:schemeClr val="tx2">
                    <a:lumMod val="50000"/>
                  </a:schemeClr>
                </a:solidFill>
                <a:latin typeface="Comic Sans MS" pitchFamily="66" charset="0"/>
              </a:rPr>
              <a:t>Ez volt az a pont, amikor belevágtam a lehetetlennek tűnő feladatba, hogy pályázat útján kijussak újra Angliába, és végre kipróbáljam magam és tudásom egy kurzuson</a:t>
            </a:r>
            <a:r>
              <a:rPr lang="hu-HU" sz="1200" b="1" i="1" dirty="0" smtClean="0">
                <a:solidFill>
                  <a:schemeClr val="tx2">
                    <a:lumMod val="50000"/>
                  </a:schemeClr>
                </a:solidFill>
                <a:latin typeface="Comic Sans MS" pitchFamily="66" charset="0"/>
              </a:rPr>
              <a:t>.</a:t>
            </a:r>
          </a:p>
          <a:p>
            <a:pPr algn="just"/>
            <a:endParaRPr lang="hu-HU" sz="1200" b="1" i="1" dirty="0">
              <a:solidFill>
                <a:schemeClr val="tx2">
                  <a:lumMod val="50000"/>
                </a:schemeClr>
              </a:solidFill>
              <a:latin typeface="Comic Sans MS" pitchFamily="66" charset="0"/>
            </a:endParaRPr>
          </a:p>
          <a:p>
            <a:pPr algn="just"/>
            <a:r>
              <a:rPr lang="hu-HU" sz="1200" b="1" i="1" dirty="0">
                <a:solidFill>
                  <a:schemeClr val="tx2">
                    <a:lumMod val="50000"/>
                  </a:schemeClr>
                </a:solidFill>
                <a:latin typeface="Comic Sans MS" pitchFamily="66" charset="0"/>
              </a:rPr>
              <a:t>Így kerültem </a:t>
            </a:r>
            <a:r>
              <a:rPr lang="hu-HU" sz="1200" b="1" i="1" dirty="0" err="1">
                <a:solidFill>
                  <a:schemeClr val="tx2">
                    <a:lumMod val="50000"/>
                  </a:schemeClr>
                </a:solidFill>
                <a:latin typeface="Comic Sans MS" pitchFamily="66" charset="0"/>
              </a:rPr>
              <a:t>Broadstairsbe</a:t>
            </a:r>
            <a:r>
              <a:rPr lang="hu-HU" sz="1200" b="1" i="1" dirty="0">
                <a:solidFill>
                  <a:schemeClr val="tx2">
                    <a:lumMod val="50000"/>
                  </a:schemeClr>
                </a:solidFill>
                <a:latin typeface="Comic Sans MS" pitchFamily="66" charset="0"/>
              </a:rPr>
              <a:t>, ahol a </a:t>
            </a:r>
            <a:r>
              <a:rPr lang="hu-HU" sz="1200" b="1" i="1" dirty="0" err="1">
                <a:solidFill>
                  <a:schemeClr val="tx2">
                    <a:lumMod val="50000"/>
                  </a:schemeClr>
                </a:solidFill>
                <a:latin typeface="Comic Sans MS" pitchFamily="66" charset="0"/>
              </a:rPr>
              <a:t>Hilderstone</a:t>
            </a:r>
            <a:r>
              <a:rPr lang="hu-HU" sz="1200" b="1" i="1" dirty="0">
                <a:solidFill>
                  <a:schemeClr val="tx2">
                    <a:lumMod val="50000"/>
                  </a:schemeClr>
                </a:solidFill>
                <a:latin typeface="Comic Sans MS" pitchFamily="66" charset="0"/>
              </a:rPr>
              <a:t> College </a:t>
            </a:r>
            <a:r>
              <a:rPr lang="hu-HU" sz="1200" b="1" i="1" dirty="0" err="1">
                <a:solidFill>
                  <a:schemeClr val="tx2">
                    <a:lumMod val="50000"/>
                  </a:schemeClr>
                </a:solidFill>
                <a:latin typeface="Comic Sans MS" pitchFamily="66" charset="0"/>
              </a:rPr>
              <a:t>Creative</a:t>
            </a:r>
            <a:r>
              <a:rPr lang="hu-HU" sz="1200" b="1" i="1" dirty="0">
                <a:solidFill>
                  <a:schemeClr val="tx2">
                    <a:lumMod val="50000"/>
                  </a:schemeClr>
                </a:solidFill>
                <a:latin typeface="Comic Sans MS" pitchFamily="66" charset="0"/>
              </a:rPr>
              <a:t> </a:t>
            </a:r>
            <a:r>
              <a:rPr lang="hu-HU" sz="1200" b="1" i="1" dirty="0" err="1">
                <a:solidFill>
                  <a:schemeClr val="tx2">
                    <a:lumMod val="50000"/>
                  </a:schemeClr>
                </a:solidFill>
                <a:latin typeface="Comic Sans MS" pitchFamily="66" charset="0"/>
              </a:rPr>
              <a:t>Teaching</a:t>
            </a:r>
            <a:r>
              <a:rPr lang="hu-HU" sz="1200" b="1" i="1" dirty="0">
                <a:solidFill>
                  <a:schemeClr val="tx2">
                    <a:lumMod val="50000"/>
                  </a:schemeClr>
                </a:solidFill>
                <a:latin typeface="Comic Sans MS" pitchFamily="66" charset="0"/>
              </a:rPr>
              <a:t> and &amp; British Life and </a:t>
            </a:r>
            <a:r>
              <a:rPr lang="hu-HU" sz="1200" b="1" i="1" dirty="0" err="1">
                <a:solidFill>
                  <a:schemeClr val="tx2">
                    <a:lumMod val="50000"/>
                  </a:schemeClr>
                </a:solidFill>
                <a:latin typeface="Comic Sans MS" pitchFamily="66" charset="0"/>
              </a:rPr>
              <a:t>Culture</a:t>
            </a:r>
            <a:r>
              <a:rPr lang="hu-HU" sz="1200" b="1" i="1" dirty="0">
                <a:solidFill>
                  <a:schemeClr val="tx2">
                    <a:lumMod val="50000"/>
                  </a:schemeClr>
                </a:solidFill>
                <a:latin typeface="Comic Sans MS" pitchFamily="66" charset="0"/>
              </a:rPr>
              <a:t> tanfolyamán vettem részt.  Ez így talán szokványosnak hangzik annak, aki rendszeresen jár külföldi továbbképzésre, de engem lenyűgözött a nemzetközi légkör, a tanáraink felkészültsége, kedvessége és az a tény, hogy az iskolában mindenki azért dolgozott, hogy a résztvevők minél többet hozzanak ki magukból, miközben hihetetlenül jól érzik magukat. </a:t>
            </a:r>
            <a:r>
              <a:rPr lang="hu-HU" sz="1200" b="1" i="1" dirty="0">
                <a:solidFill>
                  <a:schemeClr val="tx2">
                    <a:lumMod val="50000"/>
                  </a:schemeClr>
                </a:solidFill>
                <a:latin typeface="Comic Sans MS" pitchFamily="66" charset="0"/>
              </a:rPr>
              <a:t>Legalábbis én így éreztem magam</a:t>
            </a:r>
            <a:r>
              <a:rPr lang="hu-HU" sz="1200" b="1" i="1" dirty="0" smtClean="0">
                <a:solidFill>
                  <a:schemeClr val="tx2">
                    <a:lumMod val="50000"/>
                  </a:schemeClr>
                </a:solidFill>
                <a:latin typeface="Comic Sans MS" pitchFamily="66" charset="0"/>
              </a:rPr>
              <a:t>.</a:t>
            </a:r>
          </a:p>
          <a:p>
            <a:pPr algn="just"/>
            <a:endParaRPr lang="hu-HU" sz="1200" b="1" i="1" dirty="0" smtClean="0">
              <a:solidFill>
                <a:schemeClr val="tx2">
                  <a:lumMod val="50000"/>
                </a:schemeClr>
              </a:solidFill>
              <a:latin typeface="Comic Sans MS" pitchFamily="66" charset="0"/>
            </a:endParaRPr>
          </a:p>
          <a:p>
            <a:pPr algn="just"/>
            <a:r>
              <a:rPr lang="hu-HU" sz="1200" b="1" i="1" dirty="0" smtClean="0">
                <a:solidFill>
                  <a:schemeClr val="tx2">
                    <a:lumMod val="50000"/>
                  </a:schemeClr>
                </a:solidFill>
                <a:latin typeface="Comic Sans MS" pitchFamily="66" charset="0"/>
              </a:rPr>
              <a:t>A </a:t>
            </a:r>
            <a:r>
              <a:rPr lang="hu-HU" sz="1200" b="1" i="1" dirty="0">
                <a:solidFill>
                  <a:schemeClr val="tx2">
                    <a:lumMod val="50000"/>
                  </a:schemeClr>
                </a:solidFill>
                <a:latin typeface="Comic Sans MS" pitchFamily="66" charset="0"/>
              </a:rPr>
              <a:t>délelőtti órákon rengeteg kreatív nyelvtanítási módszert mutattak meg nekünk, amelyet át-átszőtt a mai angol nyelvi fordulatok megtanítása, délután pedig megismertük a mai angol oktatást, politikát és társadalmat. </a:t>
            </a:r>
            <a:r>
              <a:rPr lang="hu-HU" sz="1200" b="1" i="1" dirty="0">
                <a:solidFill>
                  <a:schemeClr val="tx2">
                    <a:lumMod val="50000"/>
                  </a:schemeClr>
                </a:solidFill>
                <a:latin typeface="Comic Sans MS" pitchFamily="66" charset="0"/>
              </a:rPr>
              <a:t>Biztos vagyok benne, hogy rendkívül nagy hasznomra lesz mindez a tanítás során, és a diákjaim észre fogják venni rajtam, hogy mennyire feltöltődtem a képzés és kiutazás alatt! A csoportunk a második hét végére olyan jól összerázódott, hogy szinte barátokként váltunk el (És ez nem ömlengés!). </a:t>
            </a:r>
            <a:r>
              <a:rPr lang="hu-HU" sz="1200" b="1" i="1" dirty="0">
                <a:solidFill>
                  <a:schemeClr val="tx2">
                    <a:lumMod val="50000"/>
                  </a:schemeClr>
                </a:solidFill>
                <a:latin typeface="Comic Sans MS" pitchFamily="66" charset="0"/>
              </a:rPr>
              <a:t>Az esti programokon, pedig annyira jól szórakoztunk és annyi mindent tanultunk egyben, hogy szinte nem is tudtam azon aggódni, otthon rendben mennek-e a dolgok</a:t>
            </a:r>
            <a:r>
              <a:rPr lang="hu-HU" sz="1200" b="1" i="1" dirty="0" smtClean="0">
                <a:solidFill>
                  <a:schemeClr val="tx2">
                    <a:lumMod val="50000"/>
                  </a:schemeClr>
                </a:solidFill>
                <a:latin typeface="Comic Sans MS" pitchFamily="66" charset="0"/>
              </a:rPr>
              <a:t>!</a:t>
            </a:r>
          </a:p>
          <a:p>
            <a:pPr algn="just"/>
            <a:endParaRPr lang="hu-HU" sz="1200" b="1" i="1" dirty="0">
              <a:solidFill>
                <a:schemeClr val="tx2">
                  <a:lumMod val="50000"/>
                </a:schemeClr>
              </a:solidFill>
              <a:latin typeface="Comic Sans MS" pitchFamily="66" charset="0"/>
            </a:endParaRPr>
          </a:p>
          <a:p>
            <a:pPr algn="just">
              <a:buNone/>
            </a:pPr>
            <a:r>
              <a:rPr lang="hu-HU" sz="1200" b="1" i="1" dirty="0">
                <a:solidFill>
                  <a:schemeClr val="tx2">
                    <a:lumMod val="50000"/>
                  </a:schemeClr>
                </a:solidFill>
                <a:latin typeface="Comic Sans MS" pitchFamily="66" charset="0"/>
              </a:rPr>
              <a:t>Az első nap David, az egyik tanár idegenvezetett minket ebben a kis tengerparti városban, ahol annak idején Dickens is töltötte nyarait. Emlékszem, a Viking öbölnél sétálva megelevenedett bennem a Viktoriánus-kori Anglia, nem véletlenül, hiszen abban az időben lett a csempész kikötőből a feltörekvő polgárság nyaralóhelye. </a:t>
            </a:r>
            <a:r>
              <a:rPr lang="hu-HU" sz="1200" b="1" i="1" dirty="0">
                <a:solidFill>
                  <a:schemeClr val="tx2">
                    <a:lumMod val="50000"/>
                  </a:schemeClr>
                </a:solidFill>
                <a:latin typeface="Comic Sans MS" pitchFamily="66" charset="0"/>
              </a:rPr>
              <a:t>Mára viszont már a Londoniak </a:t>
            </a:r>
            <a:r>
              <a:rPr lang="hu-HU" sz="1200" b="1" i="1" dirty="0" smtClean="0">
                <a:solidFill>
                  <a:schemeClr val="tx2">
                    <a:lumMod val="50000"/>
                  </a:schemeClr>
                </a:solidFill>
                <a:latin typeface="Comic Sans MS" pitchFamily="66" charset="0"/>
              </a:rPr>
              <a:t>kedvence </a:t>
            </a:r>
            <a:r>
              <a:rPr lang="hu-HU" sz="1200" b="1" i="1" dirty="0">
                <a:solidFill>
                  <a:schemeClr val="tx2">
                    <a:lumMod val="50000"/>
                  </a:schemeClr>
                </a:solidFill>
                <a:latin typeface="Comic Sans MS" pitchFamily="66" charset="0"/>
              </a:rPr>
              <a:t>lett a városka, amit a hétvégi zsúfoltság is igazolt. </a:t>
            </a:r>
            <a:r>
              <a:rPr lang="hu-HU" sz="1200" b="1" i="1" dirty="0">
                <a:solidFill>
                  <a:schemeClr val="tx2">
                    <a:lumMod val="50000"/>
                  </a:schemeClr>
                </a:solidFill>
                <a:latin typeface="Comic Sans MS" pitchFamily="66" charset="0"/>
              </a:rPr>
              <a:t>De nem csak a hely kisugárzása és Dickens szelleme hatott rám, hanem egy szinte felfoghatatlannak tűnő jelenség is, nevezetesen a papagájok. Persze olvashatunk arról, hogy Anglia már nem a régi és nem találkozhatunk esernyővel sétáló </a:t>
            </a:r>
            <a:r>
              <a:rPr lang="hu-HU" sz="1200" b="1" i="1" dirty="0" err="1">
                <a:solidFill>
                  <a:schemeClr val="tx2">
                    <a:lumMod val="50000"/>
                  </a:schemeClr>
                </a:solidFill>
                <a:latin typeface="Comic Sans MS" pitchFamily="66" charset="0"/>
              </a:rPr>
              <a:t>gentlemenekkel</a:t>
            </a:r>
            <a:r>
              <a:rPr lang="hu-HU" sz="1200" b="1" i="1" dirty="0">
                <a:solidFill>
                  <a:schemeClr val="tx2">
                    <a:lumMod val="50000"/>
                  </a:schemeClr>
                </a:solidFill>
                <a:latin typeface="Comic Sans MS" pitchFamily="66" charset="0"/>
              </a:rPr>
              <a:t>, de azt azért nem gondoltam volna, hogy neon- zöld, sárga, piros csőrű papagájok serege veszekedik </a:t>
            </a:r>
            <a:r>
              <a:rPr lang="hu-HU" sz="1200" b="1" i="1">
                <a:solidFill>
                  <a:schemeClr val="tx2">
                    <a:lumMod val="50000"/>
                  </a:schemeClr>
                </a:solidFill>
                <a:latin typeface="Comic Sans MS" pitchFamily="66" charset="0"/>
              </a:rPr>
              <a:t>a </a:t>
            </a:r>
            <a:r>
              <a:rPr lang="hu-HU" sz="1200" b="1" i="1" smtClean="0">
                <a:solidFill>
                  <a:schemeClr val="tx2">
                    <a:lumMod val="50000"/>
                  </a:schemeClr>
                </a:solidFill>
                <a:latin typeface="Comic Sans MS" pitchFamily="66" charset="0"/>
              </a:rPr>
              <a:t>cseresznyefán!</a:t>
            </a:r>
            <a:endParaRPr lang="hu-HU" sz="1200" b="1" i="1" dirty="0" smtClean="0">
              <a:solidFill>
                <a:schemeClr val="tx2">
                  <a:lumMod val="50000"/>
                </a:schemeClr>
              </a:solidFill>
              <a:latin typeface="Comic Sans MS" pitchFamily="66" charset="0"/>
            </a:endParaRPr>
          </a:p>
          <a:p>
            <a:pPr algn="just">
              <a:buNone/>
            </a:pPr>
            <a:endParaRPr lang="hu-HU" sz="1200" b="1" i="1" dirty="0">
              <a:solidFill>
                <a:schemeClr val="tx2">
                  <a:lumMod val="50000"/>
                </a:schemeClr>
              </a:solidFill>
              <a:latin typeface="Comic Sans MS" pitchFamily="66" charset="0"/>
            </a:endParaRPr>
          </a:p>
          <a:p>
            <a:pPr algn="just">
              <a:buNone/>
            </a:pPr>
            <a:r>
              <a:rPr lang="hu-HU" sz="1200" b="1" i="1" dirty="0">
                <a:solidFill>
                  <a:schemeClr val="tx2">
                    <a:lumMod val="50000"/>
                  </a:schemeClr>
                </a:solidFill>
                <a:latin typeface="Comic Sans MS" pitchFamily="66" charset="0"/>
              </a:rPr>
              <a:t>	Valami tényleg megváltozott Angliában amióta utoljára ott jártam</a:t>
            </a:r>
            <a:r>
              <a:rPr lang="hu-HU" sz="1200" b="1" i="1" dirty="0" smtClean="0">
                <a:solidFill>
                  <a:schemeClr val="tx2">
                    <a:lumMod val="50000"/>
                  </a:schemeClr>
                </a:solidFill>
                <a:latin typeface="Comic Sans MS" pitchFamily="66" charset="0"/>
              </a:rPr>
              <a:t>!</a:t>
            </a:r>
          </a:p>
          <a:p>
            <a:pPr algn="just">
              <a:buNone/>
            </a:pPr>
            <a:endParaRPr lang="hu-HU" sz="1200" b="1" i="1" dirty="0" smtClean="0">
              <a:solidFill>
                <a:schemeClr val="tx2">
                  <a:lumMod val="50000"/>
                </a:schemeClr>
              </a:solidFill>
              <a:latin typeface="Comic Sans MS" pitchFamily="66" charset="0"/>
            </a:endParaRPr>
          </a:p>
          <a:p>
            <a:pPr algn="just">
              <a:buNone/>
            </a:pPr>
            <a:r>
              <a:rPr lang="hu-HU" sz="1200" b="1" i="1" dirty="0" err="1" smtClean="0">
                <a:solidFill>
                  <a:schemeClr val="tx2">
                    <a:lumMod val="50000"/>
                  </a:schemeClr>
                </a:solidFill>
                <a:latin typeface="Comic Sans MS" pitchFamily="66" charset="0"/>
              </a:rPr>
              <a:t>Ráthné</a:t>
            </a:r>
            <a:r>
              <a:rPr lang="hu-HU" sz="1200" b="1" i="1" dirty="0" smtClean="0">
                <a:solidFill>
                  <a:schemeClr val="tx2">
                    <a:lumMod val="50000"/>
                  </a:schemeClr>
                </a:solidFill>
                <a:latin typeface="Comic Sans MS" pitchFamily="66" charset="0"/>
              </a:rPr>
              <a:t> Murányi Rita Dunakeszi Radnóti Miklós Gimnázium</a:t>
            </a:r>
            <a:endParaRPr lang="hu-HU" sz="1200" b="1" i="1" dirty="0">
              <a:solidFill>
                <a:schemeClr val="tx2">
                  <a:lumMod val="50000"/>
                </a:schemeClr>
              </a:solidFill>
              <a:latin typeface="Comic Sans MS" pitchFamily="66" charset="0"/>
            </a:endParaRPr>
          </a:p>
          <a:p>
            <a:pPr algn="just"/>
            <a:endParaRPr lang="hu-HU" sz="1400" dirty="0"/>
          </a:p>
        </p:txBody>
      </p:sp>
      <p:pic>
        <p:nvPicPr>
          <p:cNvPr id="25" name="Picture 4" descr="https://encrypted-tbn1.gstatic.com/images?q=tbn:ANd9GcTGMbfDmT12DIECVkCDq4Q2EX4JFT5Hv1bT_7UDYoruSOwhh4pMVg"/>
          <p:cNvPicPr>
            <a:picLocks noChangeAspect="1" noChangeArrowheads="1"/>
          </p:cNvPicPr>
          <p:nvPr/>
        </p:nvPicPr>
        <p:blipFill>
          <a:blip r:embed="rId14" cstate="print">
            <a:clrChange>
              <a:clrFrom>
                <a:srgbClr val="FFFFFF"/>
              </a:clrFrom>
              <a:clrTo>
                <a:srgbClr val="FFFFFF">
                  <a:alpha val="0"/>
                </a:srgbClr>
              </a:clrTo>
            </a:clrChange>
          </a:blip>
          <a:srcRect/>
          <a:stretch>
            <a:fillRect/>
          </a:stretch>
        </p:blipFill>
        <p:spPr bwMode="auto">
          <a:xfrm>
            <a:off x="1763688" y="0"/>
            <a:ext cx="604668" cy="432048"/>
          </a:xfrm>
          <a:prstGeom prst="rect">
            <a:avLst/>
          </a:prstGeom>
          <a:noFill/>
        </p:spPr>
      </p:pic>
      <p:pic>
        <p:nvPicPr>
          <p:cNvPr id="27" name="Picture 4" descr="https://encrypted-tbn1.gstatic.com/images?q=tbn:ANd9GcTGMbfDmT12DIECVkCDq4Q2EX4JFT5Hv1bT_7UDYoruSOwhh4pMVg"/>
          <p:cNvPicPr>
            <a:picLocks noChangeAspect="1" noChangeArrowheads="1"/>
          </p:cNvPicPr>
          <p:nvPr/>
        </p:nvPicPr>
        <p:blipFill>
          <a:blip r:embed="rId14" cstate="print">
            <a:clrChange>
              <a:clrFrom>
                <a:srgbClr val="FFFFFF"/>
              </a:clrFrom>
              <a:clrTo>
                <a:srgbClr val="FFFFFF">
                  <a:alpha val="0"/>
                </a:srgbClr>
              </a:clrTo>
            </a:clrChange>
          </a:blip>
          <a:srcRect/>
          <a:stretch>
            <a:fillRect/>
          </a:stretch>
        </p:blipFill>
        <p:spPr bwMode="auto">
          <a:xfrm>
            <a:off x="6660232" y="0"/>
            <a:ext cx="604668" cy="432048"/>
          </a:xfrm>
          <a:prstGeom prst="rect">
            <a:avLst/>
          </a:prstGeom>
          <a:noFill/>
        </p:spPr>
      </p:pic>
      <p:pic>
        <p:nvPicPr>
          <p:cNvPr id="29" name="Picture 4" descr="https://encrypted-tbn1.gstatic.com/images?q=tbn:ANd9GcTGMbfDmT12DIECVkCDq4Q2EX4JFT5Hv1bT_7UDYoruSOwhh4pMVg"/>
          <p:cNvPicPr>
            <a:picLocks noChangeAspect="1" noChangeArrowheads="1"/>
          </p:cNvPicPr>
          <p:nvPr/>
        </p:nvPicPr>
        <p:blipFill>
          <a:blip r:embed="rId14" cstate="print">
            <a:clrChange>
              <a:clrFrom>
                <a:srgbClr val="FFFFFF"/>
              </a:clrFrom>
              <a:clrTo>
                <a:srgbClr val="FFFFFF">
                  <a:alpha val="0"/>
                </a:srgbClr>
              </a:clrTo>
            </a:clrChange>
          </a:blip>
          <a:srcRect/>
          <a:stretch>
            <a:fillRect/>
          </a:stretch>
        </p:blipFill>
        <p:spPr bwMode="auto">
          <a:xfrm>
            <a:off x="5868144" y="6237312"/>
            <a:ext cx="604668" cy="432048"/>
          </a:xfrm>
          <a:prstGeom prst="rect">
            <a:avLst/>
          </a:prstGeom>
          <a:noFill/>
        </p:spPr>
      </p:pic>
      <p:pic>
        <p:nvPicPr>
          <p:cNvPr id="30" name="Picture 4" descr="https://encrypted-tbn1.gstatic.com/images?q=tbn:ANd9GcTGMbfDmT12DIECVkCDq4Q2EX4JFT5Hv1bT_7UDYoruSOwhh4pMVg"/>
          <p:cNvPicPr>
            <a:picLocks noChangeAspect="1" noChangeArrowheads="1"/>
          </p:cNvPicPr>
          <p:nvPr/>
        </p:nvPicPr>
        <p:blipFill>
          <a:blip r:embed="rId14" cstate="print">
            <a:clrChange>
              <a:clrFrom>
                <a:srgbClr val="FFFFFF"/>
              </a:clrFrom>
              <a:clrTo>
                <a:srgbClr val="FFFFFF">
                  <a:alpha val="0"/>
                </a:srgbClr>
              </a:clrTo>
            </a:clrChange>
          </a:blip>
          <a:srcRect/>
          <a:stretch>
            <a:fillRect/>
          </a:stretch>
        </p:blipFill>
        <p:spPr bwMode="auto">
          <a:xfrm>
            <a:off x="467544" y="6093296"/>
            <a:ext cx="604668" cy="432048"/>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Egyenes összekötő 27"/>
          <p:cNvCxnSpPr/>
          <p:nvPr/>
        </p:nvCxnSpPr>
        <p:spPr>
          <a:xfrm flipH="1">
            <a:off x="0" y="6858000"/>
            <a:ext cx="9144000" cy="0"/>
          </a:xfrm>
          <a:prstGeom prst="line">
            <a:avLst/>
          </a:prstGeom>
          <a:ln w="130175" cmpd="sng">
            <a:solidFill>
              <a:srgbClr val="CE9D6C"/>
            </a:solidFill>
            <a:round/>
          </a:ln>
          <a:effectLst>
            <a:innerShdw blurRad="114300">
              <a:prstClr val="black"/>
            </a:innerShdw>
          </a:effectLst>
        </p:spPr>
        <p:style>
          <a:lnRef idx="1">
            <a:schemeClr val="accent1"/>
          </a:lnRef>
          <a:fillRef idx="0">
            <a:schemeClr val="accent1"/>
          </a:fillRef>
          <a:effectRef idx="0">
            <a:schemeClr val="accent1"/>
          </a:effectRef>
          <a:fontRef idx="minor">
            <a:schemeClr val="tx1"/>
          </a:fontRef>
        </p:style>
      </p:cxnSp>
      <p:cxnSp>
        <p:nvCxnSpPr>
          <p:cNvPr id="26" name="Egyenes összekötő 25"/>
          <p:cNvCxnSpPr/>
          <p:nvPr/>
        </p:nvCxnSpPr>
        <p:spPr>
          <a:xfrm>
            <a:off x="9144000" y="0"/>
            <a:ext cx="0" cy="6858000"/>
          </a:xfrm>
          <a:prstGeom prst="line">
            <a:avLst/>
          </a:prstGeom>
          <a:ln w="130175" cmpd="sng">
            <a:solidFill>
              <a:srgbClr val="CE9D6C"/>
            </a:solidFill>
            <a:round/>
          </a:ln>
          <a:effectLst>
            <a:innerShdw blurRad="114300">
              <a:prstClr val="black"/>
            </a:innerShdw>
          </a:effectLst>
        </p:spPr>
        <p:style>
          <a:lnRef idx="1">
            <a:schemeClr val="accent1"/>
          </a:lnRef>
          <a:fillRef idx="0">
            <a:schemeClr val="accent1"/>
          </a:fillRef>
          <a:effectRef idx="0">
            <a:schemeClr val="accent1"/>
          </a:effectRef>
          <a:fontRef idx="minor">
            <a:schemeClr val="tx1"/>
          </a:fontRef>
        </p:style>
      </p:cxnSp>
      <p:cxnSp>
        <p:nvCxnSpPr>
          <p:cNvPr id="20" name="Egyenes összekötő 19"/>
          <p:cNvCxnSpPr/>
          <p:nvPr/>
        </p:nvCxnSpPr>
        <p:spPr>
          <a:xfrm>
            <a:off x="0" y="0"/>
            <a:ext cx="0" cy="6858000"/>
          </a:xfrm>
          <a:prstGeom prst="line">
            <a:avLst/>
          </a:prstGeom>
          <a:ln w="130175" cmpd="sng">
            <a:solidFill>
              <a:srgbClr val="CE9D6C"/>
            </a:solidFill>
            <a:round/>
          </a:ln>
          <a:effectLst>
            <a:innerShdw blurRad="114300">
              <a:prstClr val="black"/>
            </a:innerShdw>
          </a:effectLst>
        </p:spPr>
        <p:style>
          <a:lnRef idx="1">
            <a:schemeClr val="accent1"/>
          </a:lnRef>
          <a:fillRef idx="0">
            <a:schemeClr val="accent1"/>
          </a:fillRef>
          <a:effectRef idx="0">
            <a:schemeClr val="accent1"/>
          </a:effectRef>
          <a:fontRef idx="minor">
            <a:schemeClr val="tx1"/>
          </a:fontRef>
        </p:style>
      </p:cxnSp>
      <p:cxnSp>
        <p:nvCxnSpPr>
          <p:cNvPr id="17" name="Egyenes összekötő 16"/>
          <p:cNvCxnSpPr/>
          <p:nvPr/>
        </p:nvCxnSpPr>
        <p:spPr>
          <a:xfrm>
            <a:off x="0" y="0"/>
            <a:ext cx="9144000" cy="0"/>
          </a:xfrm>
          <a:prstGeom prst="line">
            <a:avLst/>
          </a:prstGeom>
          <a:ln w="130175" cmpd="sng">
            <a:solidFill>
              <a:srgbClr val="CE9D6C"/>
            </a:solidFill>
            <a:round/>
          </a:ln>
          <a:effectLst>
            <a:innerShdw blurRad="114300">
              <a:prstClr val="black"/>
            </a:innerShdw>
          </a:effectLst>
        </p:spPr>
        <p:style>
          <a:lnRef idx="1">
            <a:schemeClr val="accent1"/>
          </a:lnRef>
          <a:fillRef idx="0">
            <a:schemeClr val="accent1"/>
          </a:fillRef>
          <a:effectRef idx="0">
            <a:schemeClr val="accent1"/>
          </a:effectRef>
          <a:fontRef idx="minor">
            <a:schemeClr val="tx1"/>
          </a:fontRef>
        </p:style>
      </p:cxnSp>
      <p:pic>
        <p:nvPicPr>
          <p:cNvPr id="9" name="Kép 8" descr="https://photos-2.dropbox.com/t/2/AAAaf3wDF4tFGjR8HOiqFJksW5MNYxVmDle5rMW7UQYH2A/12/176600717/jpeg/32x32/1/1440244800/0/2/Civilisation%20lesson%20%281%29.jpg/CI3tmlQgASACIAMgBCAFIAYgBygBKAc/DdX1zCntpxCBQeVHqQTyK7VosSRVMvBmie8fB6znApA?size_mode=5"/>
          <p:cNvPicPr/>
          <p:nvPr/>
        </p:nvPicPr>
        <p:blipFill>
          <a:blip r:embed="rId2" cstate="print"/>
          <a:srcRect l="6915" t="12309" r="5501" b="9731"/>
          <a:stretch>
            <a:fillRect/>
          </a:stretch>
        </p:blipFill>
        <p:spPr bwMode="auto">
          <a:xfrm rot="300000">
            <a:off x="5899143" y="3276103"/>
            <a:ext cx="3176020" cy="1718301"/>
          </a:xfrm>
          <a:prstGeom prst="rect">
            <a:avLst/>
          </a:prstGeom>
          <a:noFill/>
          <a:ln w="76200">
            <a:solidFill>
              <a:schemeClr val="accent4">
                <a:lumMod val="50000"/>
              </a:schemeClr>
            </a:solidFill>
            <a:miter lim="800000"/>
            <a:headEnd/>
            <a:tailEnd/>
          </a:ln>
        </p:spPr>
      </p:pic>
      <p:pic>
        <p:nvPicPr>
          <p:cNvPr id="13" name="Kép 12"/>
          <p:cNvPicPr/>
          <p:nvPr/>
        </p:nvPicPr>
        <p:blipFill>
          <a:blip r:embed="rId3" cstate="print"/>
          <a:srcRect l="11454" r="15238"/>
          <a:stretch>
            <a:fillRect/>
          </a:stretch>
        </p:blipFill>
        <p:spPr bwMode="auto">
          <a:xfrm rot="-180000">
            <a:off x="6425344" y="5000032"/>
            <a:ext cx="2304256" cy="2091170"/>
          </a:xfrm>
          <a:prstGeom prst="rect">
            <a:avLst/>
          </a:prstGeom>
          <a:noFill/>
          <a:ln w="76200">
            <a:solidFill>
              <a:schemeClr val="bg2">
                <a:lumMod val="75000"/>
              </a:schemeClr>
            </a:solidFill>
            <a:miter lim="800000"/>
            <a:headEnd/>
            <a:tailEnd/>
          </a:ln>
        </p:spPr>
      </p:pic>
      <p:pic>
        <p:nvPicPr>
          <p:cNvPr id="11" name="Kép 10"/>
          <p:cNvPicPr/>
          <p:nvPr/>
        </p:nvPicPr>
        <p:blipFill>
          <a:blip r:embed="rId4" cstate="print"/>
          <a:srcRect l="2943" t="12373" r="6080"/>
          <a:stretch>
            <a:fillRect/>
          </a:stretch>
        </p:blipFill>
        <p:spPr bwMode="auto">
          <a:xfrm>
            <a:off x="3059832" y="3212976"/>
            <a:ext cx="2931233" cy="1855700"/>
          </a:xfrm>
          <a:prstGeom prst="rect">
            <a:avLst/>
          </a:prstGeom>
          <a:noFill/>
          <a:ln w="76200">
            <a:solidFill>
              <a:srgbClr val="00B0F0"/>
            </a:solidFill>
            <a:miter lim="800000"/>
            <a:headEnd/>
            <a:tailEnd/>
          </a:ln>
        </p:spPr>
      </p:pic>
      <p:pic>
        <p:nvPicPr>
          <p:cNvPr id="6" name="Kép 5" descr="Displaying IMG_3988.JPG"/>
          <p:cNvPicPr/>
          <p:nvPr/>
        </p:nvPicPr>
        <p:blipFill>
          <a:blip r:embed="rId5" cstate="print"/>
          <a:srcRect/>
          <a:stretch>
            <a:fillRect/>
          </a:stretch>
        </p:blipFill>
        <p:spPr bwMode="auto">
          <a:xfrm rot="-420000">
            <a:off x="2020313" y="943429"/>
            <a:ext cx="3057525" cy="2035017"/>
          </a:xfrm>
          <a:prstGeom prst="rect">
            <a:avLst/>
          </a:prstGeom>
          <a:noFill/>
          <a:ln w="76200">
            <a:solidFill>
              <a:srgbClr val="002060"/>
            </a:solidFill>
            <a:miter lim="800000"/>
            <a:headEnd/>
            <a:tailEnd/>
          </a:ln>
        </p:spPr>
      </p:pic>
      <p:pic>
        <p:nvPicPr>
          <p:cNvPr id="5" name="Kép 4" descr="Displaying IMG_3955.JPG"/>
          <p:cNvPicPr/>
          <p:nvPr/>
        </p:nvPicPr>
        <p:blipFill>
          <a:blip r:embed="rId6" cstate="print"/>
          <a:srcRect t="27629" r="46994"/>
          <a:stretch>
            <a:fillRect/>
          </a:stretch>
        </p:blipFill>
        <p:spPr bwMode="auto">
          <a:xfrm rot="-120000" flipH="1">
            <a:off x="251520" y="188640"/>
            <a:ext cx="1868066" cy="1697589"/>
          </a:xfrm>
          <a:prstGeom prst="rect">
            <a:avLst/>
          </a:prstGeom>
          <a:noFill/>
          <a:ln w="76200">
            <a:solidFill>
              <a:schemeClr val="bg2">
                <a:lumMod val="50000"/>
              </a:schemeClr>
            </a:solidFill>
            <a:miter lim="800000"/>
            <a:headEnd/>
            <a:tailEnd/>
          </a:ln>
        </p:spPr>
      </p:pic>
      <p:pic>
        <p:nvPicPr>
          <p:cNvPr id="8" name="Kép 7"/>
          <p:cNvPicPr/>
          <p:nvPr/>
        </p:nvPicPr>
        <p:blipFill>
          <a:blip r:embed="rId7" cstate="print"/>
          <a:srcRect/>
          <a:stretch>
            <a:fillRect/>
          </a:stretch>
        </p:blipFill>
        <p:spPr bwMode="auto">
          <a:xfrm rot="300000">
            <a:off x="3126798" y="5273284"/>
            <a:ext cx="2736304" cy="1656184"/>
          </a:xfrm>
          <a:prstGeom prst="rect">
            <a:avLst/>
          </a:prstGeom>
          <a:noFill/>
          <a:ln w="76200">
            <a:solidFill>
              <a:srgbClr val="92D050"/>
            </a:solidFill>
            <a:miter lim="800000"/>
            <a:headEnd/>
            <a:tailEnd/>
          </a:ln>
        </p:spPr>
      </p:pic>
      <p:pic>
        <p:nvPicPr>
          <p:cNvPr id="7" name="Kép 6"/>
          <p:cNvPicPr/>
          <p:nvPr/>
        </p:nvPicPr>
        <p:blipFill>
          <a:blip r:embed="rId8" cstate="print"/>
          <a:srcRect l="15791" t="7772" r="30915" b="3220"/>
          <a:stretch>
            <a:fillRect/>
          </a:stretch>
        </p:blipFill>
        <p:spPr bwMode="auto">
          <a:xfrm rot="-120000">
            <a:off x="5257176" y="797972"/>
            <a:ext cx="1944216" cy="2160240"/>
          </a:xfrm>
          <a:prstGeom prst="rect">
            <a:avLst/>
          </a:prstGeom>
          <a:noFill/>
          <a:ln w="76200">
            <a:solidFill>
              <a:schemeClr val="accent2">
                <a:lumMod val="50000"/>
              </a:schemeClr>
            </a:solidFill>
            <a:miter lim="800000"/>
            <a:headEnd/>
            <a:tailEnd/>
          </a:ln>
        </p:spPr>
      </p:pic>
      <p:pic>
        <p:nvPicPr>
          <p:cNvPr id="10" name="Kép 9"/>
          <p:cNvPicPr/>
          <p:nvPr/>
        </p:nvPicPr>
        <p:blipFill>
          <a:blip r:embed="rId9" cstate="print"/>
          <a:srcRect l="3075" t="15603" r="30678"/>
          <a:stretch>
            <a:fillRect/>
          </a:stretch>
        </p:blipFill>
        <p:spPr bwMode="auto">
          <a:xfrm rot="-180000">
            <a:off x="7216155" y="237044"/>
            <a:ext cx="1889451" cy="1516724"/>
          </a:xfrm>
          <a:prstGeom prst="rect">
            <a:avLst/>
          </a:prstGeom>
          <a:noFill/>
          <a:ln w="76200">
            <a:solidFill>
              <a:srgbClr val="009900"/>
            </a:solidFill>
            <a:miter lim="800000"/>
            <a:headEnd/>
            <a:tailEnd/>
          </a:ln>
        </p:spPr>
      </p:pic>
      <p:pic>
        <p:nvPicPr>
          <p:cNvPr id="12" name="Kép 11"/>
          <p:cNvPicPr/>
          <p:nvPr/>
        </p:nvPicPr>
        <p:blipFill>
          <a:blip r:embed="rId10" cstate="print"/>
          <a:srcRect t="19524" r="27292" b="11776"/>
          <a:stretch>
            <a:fillRect/>
          </a:stretch>
        </p:blipFill>
        <p:spPr bwMode="auto">
          <a:xfrm rot="360000">
            <a:off x="80117" y="2926008"/>
            <a:ext cx="2864103" cy="1683018"/>
          </a:xfrm>
          <a:prstGeom prst="rect">
            <a:avLst/>
          </a:prstGeom>
          <a:noFill/>
          <a:ln w="76200">
            <a:solidFill>
              <a:srgbClr val="C00000"/>
            </a:solidFill>
            <a:miter lim="800000"/>
            <a:headEnd/>
            <a:tailEnd/>
          </a:ln>
        </p:spPr>
      </p:pic>
      <p:pic>
        <p:nvPicPr>
          <p:cNvPr id="14" name="Kép 13" descr="Displaying IMG_3990.JPG"/>
          <p:cNvPicPr/>
          <p:nvPr/>
        </p:nvPicPr>
        <p:blipFill>
          <a:blip r:embed="rId11" cstate="print"/>
          <a:srcRect/>
          <a:stretch>
            <a:fillRect/>
          </a:stretch>
        </p:blipFill>
        <p:spPr bwMode="auto">
          <a:xfrm rot="-420000">
            <a:off x="268506" y="4938397"/>
            <a:ext cx="2416341" cy="1608262"/>
          </a:xfrm>
          <a:prstGeom prst="rect">
            <a:avLst/>
          </a:prstGeom>
          <a:noFill/>
          <a:ln w="76200">
            <a:solidFill>
              <a:schemeClr val="accent6"/>
            </a:solidFill>
            <a:miter lim="800000"/>
            <a:headEnd/>
            <a:tailEnd/>
          </a:ln>
        </p:spPr>
      </p:pic>
      <p:cxnSp>
        <p:nvCxnSpPr>
          <p:cNvPr id="24" name="Egyenes összekötő 23"/>
          <p:cNvCxnSpPr/>
          <p:nvPr/>
        </p:nvCxnSpPr>
        <p:spPr>
          <a:xfrm>
            <a:off x="9144000" y="6858000"/>
            <a:ext cx="914400" cy="914400"/>
          </a:xfrm>
          <a:prstGeom prst="line">
            <a:avLst/>
          </a:prstGeom>
        </p:spPr>
        <p:style>
          <a:lnRef idx="1">
            <a:schemeClr val="accent1"/>
          </a:lnRef>
          <a:fillRef idx="0">
            <a:schemeClr val="accent1"/>
          </a:fillRef>
          <a:effectRef idx="0">
            <a:schemeClr val="accent1"/>
          </a:effectRef>
          <a:fontRef idx="minor">
            <a:schemeClr val="tx1"/>
          </a:fontRef>
        </p:style>
      </p:cxnSp>
      <p:pic>
        <p:nvPicPr>
          <p:cNvPr id="11266" name="Picture 2" descr="http://www4.dcu.ie/sites/default/files/erasmus-plus-logo.jpg"/>
          <p:cNvPicPr>
            <a:picLocks noChangeAspect="1" noChangeArrowheads="1"/>
          </p:cNvPicPr>
          <p:nvPr/>
        </p:nvPicPr>
        <p:blipFill>
          <a:blip r:embed="rId12" cstate="print"/>
          <a:srcRect l="4630" t="31094" r="4775" b="31998"/>
          <a:stretch>
            <a:fillRect/>
          </a:stretch>
        </p:blipFill>
        <p:spPr bwMode="auto">
          <a:xfrm>
            <a:off x="3347864" y="0"/>
            <a:ext cx="2448272" cy="523678"/>
          </a:xfrm>
          <a:prstGeom prst="rect">
            <a:avLst/>
          </a:prstGeom>
          <a:noFill/>
          <a:effectLst>
            <a:outerShdw dist="50800" dir="5400000" sx="1000" sy="1000" algn="ctr" rotWithShape="0">
              <a:srgbClr val="000000"/>
            </a:outerShdw>
          </a:effectLst>
        </p:spPr>
      </p:pic>
      <p:sp>
        <p:nvSpPr>
          <p:cNvPr id="33" name="Szövegdoboz 32"/>
          <p:cNvSpPr txBox="1"/>
          <p:nvPr/>
        </p:nvSpPr>
        <p:spPr>
          <a:xfrm rot="646661">
            <a:off x="179512" y="260648"/>
            <a:ext cx="1944216" cy="307777"/>
          </a:xfrm>
          <a:prstGeom prst="rect">
            <a:avLst/>
          </a:prstGeom>
          <a:noFill/>
        </p:spPr>
        <p:txBody>
          <a:bodyPr wrap="square" rtlCol="0">
            <a:spAutoFit/>
          </a:bodyPr>
          <a:lstStyle/>
          <a:p>
            <a:r>
              <a:rPr lang="hu-HU" sz="1400" b="1" dirty="0" smtClean="0">
                <a:solidFill>
                  <a:srgbClr val="002060"/>
                </a:solidFill>
              </a:rPr>
              <a:t>Ebédszünet a parton</a:t>
            </a:r>
            <a:endParaRPr lang="hu-HU" sz="1400" b="1" dirty="0">
              <a:solidFill>
                <a:srgbClr val="002060"/>
              </a:solidFill>
            </a:endParaRPr>
          </a:p>
        </p:txBody>
      </p:sp>
      <p:sp>
        <p:nvSpPr>
          <p:cNvPr id="35" name="Szövegdoboz 34"/>
          <p:cNvSpPr txBox="1"/>
          <p:nvPr/>
        </p:nvSpPr>
        <p:spPr>
          <a:xfrm>
            <a:off x="2987824" y="980728"/>
            <a:ext cx="2016224" cy="307777"/>
          </a:xfrm>
          <a:prstGeom prst="rect">
            <a:avLst/>
          </a:prstGeom>
          <a:noFill/>
        </p:spPr>
        <p:txBody>
          <a:bodyPr wrap="square" rtlCol="0">
            <a:spAutoFit/>
          </a:bodyPr>
          <a:lstStyle/>
          <a:p>
            <a:r>
              <a:rPr lang="hu-HU" sz="1400" b="1" dirty="0" err="1" smtClean="0">
                <a:solidFill>
                  <a:schemeClr val="bg1"/>
                </a:solidFill>
              </a:rPr>
              <a:t>Ramsgate</a:t>
            </a:r>
            <a:r>
              <a:rPr lang="hu-HU" sz="1400" b="1" dirty="0" smtClean="0">
                <a:solidFill>
                  <a:schemeClr val="bg1"/>
                </a:solidFill>
              </a:rPr>
              <a:t> kikötője</a:t>
            </a:r>
            <a:endParaRPr lang="hu-HU" sz="1400" b="1" dirty="0">
              <a:solidFill>
                <a:schemeClr val="bg1"/>
              </a:solidFill>
            </a:endParaRPr>
          </a:p>
        </p:txBody>
      </p:sp>
      <p:sp>
        <p:nvSpPr>
          <p:cNvPr id="36" name="Szövegdoboz 35"/>
          <p:cNvSpPr txBox="1"/>
          <p:nvPr/>
        </p:nvSpPr>
        <p:spPr>
          <a:xfrm rot="237478">
            <a:off x="5534694" y="988073"/>
            <a:ext cx="1944216" cy="307777"/>
          </a:xfrm>
          <a:prstGeom prst="rect">
            <a:avLst/>
          </a:prstGeom>
          <a:noFill/>
        </p:spPr>
        <p:txBody>
          <a:bodyPr wrap="square" rtlCol="0">
            <a:spAutoFit/>
          </a:bodyPr>
          <a:lstStyle/>
          <a:p>
            <a:r>
              <a:rPr lang="hu-HU" sz="1400" b="1" dirty="0" smtClean="0">
                <a:solidFill>
                  <a:srgbClr val="CC9900"/>
                </a:solidFill>
              </a:rPr>
              <a:t>Kirándulás </a:t>
            </a:r>
            <a:r>
              <a:rPr lang="hu-HU" sz="1400" b="1" dirty="0" err="1" smtClean="0">
                <a:solidFill>
                  <a:srgbClr val="CC9900"/>
                </a:solidFill>
              </a:rPr>
              <a:t>Sandwichbe</a:t>
            </a:r>
            <a:endParaRPr lang="hu-HU" sz="1400" b="1" dirty="0">
              <a:solidFill>
                <a:srgbClr val="CC9900"/>
              </a:solidFill>
            </a:endParaRPr>
          </a:p>
        </p:txBody>
      </p:sp>
      <p:sp>
        <p:nvSpPr>
          <p:cNvPr id="37" name="Szövegdoboz 36"/>
          <p:cNvSpPr txBox="1"/>
          <p:nvPr/>
        </p:nvSpPr>
        <p:spPr>
          <a:xfrm>
            <a:off x="7380312" y="260648"/>
            <a:ext cx="1512168" cy="307777"/>
          </a:xfrm>
          <a:prstGeom prst="rect">
            <a:avLst/>
          </a:prstGeom>
          <a:noFill/>
        </p:spPr>
        <p:txBody>
          <a:bodyPr wrap="square" rtlCol="0">
            <a:spAutoFit/>
          </a:bodyPr>
          <a:lstStyle/>
          <a:p>
            <a:r>
              <a:rPr lang="hu-HU" sz="1400" b="1" dirty="0" smtClean="0">
                <a:solidFill>
                  <a:srgbClr val="FF0066"/>
                </a:solidFill>
              </a:rPr>
              <a:t>Vége az esőnek!</a:t>
            </a:r>
            <a:endParaRPr lang="hu-HU" sz="1400" b="1" dirty="0">
              <a:solidFill>
                <a:srgbClr val="FF0066"/>
              </a:solidFill>
            </a:endParaRPr>
          </a:p>
        </p:txBody>
      </p:sp>
      <p:sp>
        <p:nvSpPr>
          <p:cNvPr id="38" name="Szövegdoboz 37"/>
          <p:cNvSpPr txBox="1"/>
          <p:nvPr/>
        </p:nvSpPr>
        <p:spPr>
          <a:xfrm>
            <a:off x="4283968" y="3284984"/>
            <a:ext cx="1728192" cy="307777"/>
          </a:xfrm>
          <a:prstGeom prst="rect">
            <a:avLst/>
          </a:prstGeom>
          <a:noFill/>
        </p:spPr>
        <p:txBody>
          <a:bodyPr wrap="square" rtlCol="0">
            <a:spAutoFit/>
          </a:bodyPr>
          <a:lstStyle/>
          <a:p>
            <a:r>
              <a:rPr lang="hu-HU" sz="1400" b="1" dirty="0" smtClean="0">
                <a:solidFill>
                  <a:srgbClr val="C00000"/>
                </a:solidFill>
              </a:rPr>
              <a:t>Projektmunka</a:t>
            </a:r>
            <a:endParaRPr lang="hu-HU" sz="1400" b="1" dirty="0">
              <a:solidFill>
                <a:srgbClr val="C00000"/>
              </a:solidFill>
            </a:endParaRPr>
          </a:p>
        </p:txBody>
      </p:sp>
      <p:sp>
        <p:nvSpPr>
          <p:cNvPr id="39" name="Szövegdoboz 38"/>
          <p:cNvSpPr txBox="1"/>
          <p:nvPr/>
        </p:nvSpPr>
        <p:spPr>
          <a:xfrm rot="1466561">
            <a:off x="1197019" y="3284149"/>
            <a:ext cx="1800200" cy="307777"/>
          </a:xfrm>
          <a:prstGeom prst="rect">
            <a:avLst/>
          </a:prstGeom>
          <a:noFill/>
        </p:spPr>
        <p:txBody>
          <a:bodyPr wrap="square" rtlCol="0">
            <a:spAutoFit/>
          </a:bodyPr>
          <a:lstStyle/>
          <a:p>
            <a:r>
              <a:rPr lang="hu-HU" sz="1400" b="1" dirty="0" err="1" smtClean="0">
                <a:solidFill>
                  <a:srgbClr val="FFC000"/>
                </a:solidFill>
              </a:rPr>
              <a:t>Creative</a:t>
            </a:r>
            <a:r>
              <a:rPr lang="hu-HU" sz="1400" b="1" dirty="0" smtClean="0">
                <a:solidFill>
                  <a:srgbClr val="FFC000"/>
                </a:solidFill>
              </a:rPr>
              <a:t> </a:t>
            </a:r>
            <a:r>
              <a:rPr lang="hu-HU" sz="1400" b="1" dirty="0" err="1" smtClean="0">
                <a:solidFill>
                  <a:srgbClr val="FFC000"/>
                </a:solidFill>
              </a:rPr>
              <a:t>teaching</a:t>
            </a:r>
            <a:r>
              <a:rPr lang="hu-HU" sz="1400" b="1" dirty="0" smtClean="0">
                <a:solidFill>
                  <a:srgbClr val="FFC000"/>
                </a:solidFill>
              </a:rPr>
              <a:t> óra</a:t>
            </a:r>
            <a:endParaRPr lang="hu-HU" sz="1400" b="1" dirty="0">
              <a:solidFill>
                <a:srgbClr val="FFC000"/>
              </a:solidFill>
            </a:endParaRPr>
          </a:p>
        </p:txBody>
      </p:sp>
      <p:sp>
        <p:nvSpPr>
          <p:cNvPr id="40" name="Szövegdoboz 39"/>
          <p:cNvSpPr txBox="1"/>
          <p:nvPr/>
        </p:nvSpPr>
        <p:spPr>
          <a:xfrm rot="536180">
            <a:off x="6167844" y="3295697"/>
            <a:ext cx="2016224" cy="307777"/>
          </a:xfrm>
          <a:prstGeom prst="rect">
            <a:avLst/>
          </a:prstGeom>
          <a:noFill/>
        </p:spPr>
        <p:txBody>
          <a:bodyPr wrap="square" rtlCol="0">
            <a:spAutoFit/>
          </a:bodyPr>
          <a:lstStyle/>
          <a:p>
            <a:r>
              <a:rPr lang="hu-HU" sz="1400" b="1" dirty="0" smtClean="0">
                <a:solidFill>
                  <a:srgbClr val="6600CC"/>
                </a:solidFill>
              </a:rPr>
              <a:t>Brit kultúra az étlapon!</a:t>
            </a:r>
            <a:endParaRPr lang="hu-HU" sz="1400" b="1" dirty="0">
              <a:solidFill>
                <a:srgbClr val="6600CC"/>
              </a:solidFill>
            </a:endParaRPr>
          </a:p>
        </p:txBody>
      </p:sp>
      <p:sp>
        <p:nvSpPr>
          <p:cNvPr id="41" name="Szövegdoboz 40"/>
          <p:cNvSpPr txBox="1"/>
          <p:nvPr/>
        </p:nvSpPr>
        <p:spPr>
          <a:xfrm>
            <a:off x="6732240" y="5013176"/>
            <a:ext cx="1584176" cy="307777"/>
          </a:xfrm>
          <a:prstGeom prst="rect">
            <a:avLst/>
          </a:prstGeom>
          <a:noFill/>
        </p:spPr>
        <p:txBody>
          <a:bodyPr wrap="square" rtlCol="0">
            <a:spAutoFit/>
          </a:bodyPr>
          <a:lstStyle/>
          <a:p>
            <a:r>
              <a:rPr lang="hu-HU" sz="1400" b="1" dirty="0" err="1" smtClean="0">
                <a:solidFill>
                  <a:srgbClr val="996633"/>
                </a:solidFill>
              </a:rPr>
              <a:t>Walmer</a:t>
            </a:r>
            <a:r>
              <a:rPr lang="hu-HU" sz="1400" b="1" dirty="0" smtClean="0">
                <a:solidFill>
                  <a:srgbClr val="996633"/>
                </a:solidFill>
              </a:rPr>
              <a:t> kastélya</a:t>
            </a:r>
            <a:endParaRPr lang="hu-HU" sz="1400" b="1" dirty="0">
              <a:solidFill>
                <a:srgbClr val="996633"/>
              </a:solidFill>
            </a:endParaRPr>
          </a:p>
        </p:txBody>
      </p:sp>
      <p:sp>
        <p:nvSpPr>
          <p:cNvPr id="42" name="Szövegdoboz 41"/>
          <p:cNvSpPr txBox="1"/>
          <p:nvPr/>
        </p:nvSpPr>
        <p:spPr>
          <a:xfrm>
            <a:off x="467544" y="5085184"/>
            <a:ext cx="1656184" cy="307777"/>
          </a:xfrm>
          <a:prstGeom prst="rect">
            <a:avLst/>
          </a:prstGeom>
          <a:noFill/>
        </p:spPr>
        <p:txBody>
          <a:bodyPr wrap="square" rtlCol="0">
            <a:spAutoFit/>
          </a:bodyPr>
          <a:lstStyle/>
          <a:p>
            <a:r>
              <a:rPr lang="hu-HU" sz="1400" b="1" dirty="0" smtClean="0">
                <a:solidFill>
                  <a:srgbClr val="FF0066"/>
                </a:solidFill>
              </a:rPr>
              <a:t>Egy kis nyalánkság!</a:t>
            </a:r>
            <a:endParaRPr lang="hu-HU" sz="1400" b="1" dirty="0">
              <a:solidFill>
                <a:srgbClr val="FF0066"/>
              </a:solidFill>
            </a:endParaRPr>
          </a:p>
        </p:txBody>
      </p:sp>
      <p:sp>
        <p:nvSpPr>
          <p:cNvPr id="43" name="Szövegdoboz 42"/>
          <p:cNvSpPr txBox="1"/>
          <p:nvPr/>
        </p:nvSpPr>
        <p:spPr>
          <a:xfrm rot="873175">
            <a:off x="3567901" y="5351652"/>
            <a:ext cx="2160240" cy="307777"/>
          </a:xfrm>
          <a:prstGeom prst="rect">
            <a:avLst/>
          </a:prstGeom>
          <a:noFill/>
        </p:spPr>
        <p:txBody>
          <a:bodyPr wrap="square" rtlCol="0">
            <a:spAutoFit/>
          </a:bodyPr>
          <a:lstStyle/>
          <a:p>
            <a:r>
              <a:rPr lang="hu-HU" sz="1400" b="1" dirty="0" smtClean="0">
                <a:solidFill>
                  <a:srgbClr val="FFFF00"/>
                </a:solidFill>
              </a:rPr>
              <a:t>Beszélgetés  az ebédnél</a:t>
            </a:r>
            <a:endParaRPr lang="hu-HU" sz="1400" b="1" dirty="0">
              <a:solidFill>
                <a:srgbClr val="FFFF00"/>
              </a:solidFill>
            </a:endParaRPr>
          </a:p>
        </p:txBody>
      </p:sp>
      <p:pic>
        <p:nvPicPr>
          <p:cNvPr id="11268" name="Picture 4" descr="https://encrypted-tbn1.gstatic.com/images?q=tbn:ANd9GcTGMbfDmT12DIECVkCDq4Q2EX4JFT5Hv1bT_7UDYoruSOwhh4pMVg"/>
          <p:cNvPicPr>
            <a:picLocks noChangeAspect="1" noChangeArrowheads="1"/>
          </p:cNvPicPr>
          <p:nvPr/>
        </p:nvPicPr>
        <p:blipFill>
          <a:blip r:embed="rId13" cstate="print">
            <a:clrChange>
              <a:clrFrom>
                <a:srgbClr val="FFFFFF"/>
              </a:clrFrom>
              <a:clrTo>
                <a:srgbClr val="FFFFFF">
                  <a:alpha val="0"/>
                </a:srgbClr>
              </a:clrTo>
            </a:clrChange>
          </a:blip>
          <a:srcRect/>
          <a:stretch>
            <a:fillRect/>
          </a:stretch>
        </p:blipFill>
        <p:spPr bwMode="auto">
          <a:xfrm>
            <a:off x="3491880" y="692696"/>
            <a:ext cx="604668" cy="432048"/>
          </a:xfrm>
          <a:prstGeom prst="rect">
            <a:avLst/>
          </a:prstGeom>
          <a:noFill/>
        </p:spPr>
      </p:pic>
      <p:pic>
        <p:nvPicPr>
          <p:cNvPr id="45" name="Picture 4" descr="https://encrypted-tbn1.gstatic.com/images?q=tbn:ANd9GcTGMbfDmT12DIECVkCDq4Q2EX4JFT5Hv1bT_7UDYoruSOwhh4pMVg"/>
          <p:cNvPicPr>
            <a:picLocks noChangeAspect="1" noChangeArrowheads="1"/>
          </p:cNvPicPr>
          <p:nvPr/>
        </p:nvPicPr>
        <p:blipFill>
          <a:blip r:embed="rId13" cstate="print">
            <a:clrChange>
              <a:clrFrom>
                <a:srgbClr val="FFFFFF"/>
              </a:clrFrom>
              <a:clrTo>
                <a:srgbClr val="FFFFFF">
                  <a:alpha val="0"/>
                </a:srgbClr>
              </a:clrTo>
            </a:clrChange>
          </a:blip>
          <a:srcRect/>
          <a:stretch>
            <a:fillRect/>
          </a:stretch>
        </p:blipFill>
        <p:spPr bwMode="auto">
          <a:xfrm>
            <a:off x="1259632" y="0"/>
            <a:ext cx="604668" cy="432048"/>
          </a:xfrm>
          <a:prstGeom prst="rect">
            <a:avLst/>
          </a:prstGeom>
          <a:noFill/>
        </p:spPr>
      </p:pic>
      <p:pic>
        <p:nvPicPr>
          <p:cNvPr id="46" name="Picture 4" descr="https://encrypted-tbn1.gstatic.com/images?q=tbn:ANd9GcTGMbfDmT12DIECVkCDq4Q2EX4JFT5Hv1bT_7UDYoruSOwhh4pMVg"/>
          <p:cNvPicPr>
            <a:picLocks noChangeAspect="1" noChangeArrowheads="1"/>
          </p:cNvPicPr>
          <p:nvPr/>
        </p:nvPicPr>
        <p:blipFill>
          <a:blip r:embed="rId13" cstate="print">
            <a:clrChange>
              <a:clrFrom>
                <a:srgbClr val="FFFFFF"/>
              </a:clrFrom>
              <a:clrTo>
                <a:srgbClr val="FFFFFF">
                  <a:alpha val="0"/>
                </a:srgbClr>
              </a:clrTo>
            </a:clrChange>
          </a:blip>
          <a:srcRect/>
          <a:stretch>
            <a:fillRect/>
          </a:stretch>
        </p:blipFill>
        <p:spPr bwMode="auto">
          <a:xfrm>
            <a:off x="6228184" y="548680"/>
            <a:ext cx="604668" cy="432048"/>
          </a:xfrm>
          <a:prstGeom prst="rect">
            <a:avLst/>
          </a:prstGeom>
          <a:noFill/>
        </p:spPr>
      </p:pic>
      <p:pic>
        <p:nvPicPr>
          <p:cNvPr id="47" name="Picture 4" descr="https://encrypted-tbn1.gstatic.com/images?q=tbn:ANd9GcTGMbfDmT12DIECVkCDq4Q2EX4JFT5Hv1bT_7UDYoruSOwhh4pMVg"/>
          <p:cNvPicPr>
            <a:picLocks noChangeAspect="1" noChangeArrowheads="1"/>
          </p:cNvPicPr>
          <p:nvPr/>
        </p:nvPicPr>
        <p:blipFill>
          <a:blip r:embed="rId13" cstate="print">
            <a:clrChange>
              <a:clrFrom>
                <a:srgbClr val="FFFFFF"/>
              </a:clrFrom>
              <a:clrTo>
                <a:srgbClr val="FFFFFF">
                  <a:alpha val="0"/>
                </a:srgbClr>
              </a:clrTo>
            </a:clrChange>
          </a:blip>
          <a:srcRect/>
          <a:stretch>
            <a:fillRect/>
          </a:stretch>
        </p:blipFill>
        <p:spPr bwMode="auto">
          <a:xfrm>
            <a:off x="1043608" y="2708920"/>
            <a:ext cx="604668" cy="432048"/>
          </a:xfrm>
          <a:prstGeom prst="rect">
            <a:avLst/>
          </a:prstGeom>
          <a:noFill/>
        </p:spPr>
      </p:pic>
      <p:pic>
        <p:nvPicPr>
          <p:cNvPr id="48" name="Picture 4" descr="https://encrypted-tbn1.gstatic.com/images?q=tbn:ANd9GcTGMbfDmT12DIECVkCDq4Q2EX4JFT5Hv1bT_7UDYoruSOwhh4pMVg"/>
          <p:cNvPicPr>
            <a:picLocks noChangeAspect="1" noChangeArrowheads="1"/>
          </p:cNvPicPr>
          <p:nvPr/>
        </p:nvPicPr>
        <p:blipFill>
          <a:blip r:embed="rId13" cstate="print">
            <a:clrChange>
              <a:clrFrom>
                <a:srgbClr val="FFFFFF"/>
              </a:clrFrom>
              <a:clrTo>
                <a:srgbClr val="FFFFFF">
                  <a:alpha val="0"/>
                </a:srgbClr>
              </a:clrTo>
            </a:clrChange>
          </a:blip>
          <a:srcRect/>
          <a:stretch>
            <a:fillRect/>
          </a:stretch>
        </p:blipFill>
        <p:spPr bwMode="auto">
          <a:xfrm>
            <a:off x="1115616" y="4869160"/>
            <a:ext cx="604668" cy="432048"/>
          </a:xfrm>
          <a:prstGeom prst="rect">
            <a:avLst/>
          </a:prstGeom>
          <a:noFill/>
        </p:spPr>
      </p:pic>
      <p:pic>
        <p:nvPicPr>
          <p:cNvPr id="49" name="Picture 4" descr="https://encrypted-tbn1.gstatic.com/images?q=tbn:ANd9GcTGMbfDmT12DIECVkCDq4Q2EX4JFT5Hv1bT_7UDYoruSOwhh4pMVg"/>
          <p:cNvPicPr>
            <a:picLocks noChangeAspect="1" noChangeArrowheads="1"/>
          </p:cNvPicPr>
          <p:nvPr/>
        </p:nvPicPr>
        <p:blipFill>
          <a:blip r:embed="rId13" cstate="print">
            <a:clrChange>
              <a:clrFrom>
                <a:srgbClr val="FFFFFF"/>
              </a:clrFrom>
              <a:clrTo>
                <a:srgbClr val="FFFFFF">
                  <a:alpha val="0"/>
                </a:srgbClr>
              </a:clrTo>
            </a:clrChange>
          </a:blip>
          <a:srcRect/>
          <a:stretch>
            <a:fillRect/>
          </a:stretch>
        </p:blipFill>
        <p:spPr bwMode="auto">
          <a:xfrm>
            <a:off x="8244408" y="0"/>
            <a:ext cx="604668" cy="432048"/>
          </a:xfrm>
          <a:prstGeom prst="rect">
            <a:avLst/>
          </a:prstGeom>
          <a:noFill/>
        </p:spPr>
      </p:pic>
      <p:pic>
        <p:nvPicPr>
          <p:cNvPr id="50" name="Picture 4" descr="https://encrypted-tbn1.gstatic.com/images?q=tbn:ANd9GcTGMbfDmT12DIECVkCDq4Q2EX4JFT5Hv1bT_7UDYoruSOwhh4pMVg"/>
          <p:cNvPicPr>
            <a:picLocks noChangeAspect="1" noChangeArrowheads="1"/>
          </p:cNvPicPr>
          <p:nvPr/>
        </p:nvPicPr>
        <p:blipFill>
          <a:blip r:embed="rId13" cstate="print">
            <a:clrChange>
              <a:clrFrom>
                <a:srgbClr val="FFFFFF"/>
              </a:clrFrom>
              <a:clrTo>
                <a:srgbClr val="FFFFFF">
                  <a:alpha val="0"/>
                </a:srgbClr>
              </a:clrTo>
            </a:clrChange>
          </a:blip>
          <a:srcRect/>
          <a:stretch>
            <a:fillRect/>
          </a:stretch>
        </p:blipFill>
        <p:spPr bwMode="auto">
          <a:xfrm>
            <a:off x="4572000" y="2996952"/>
            <a:ext cx="604668" cy="432048"/>
          </a:xfrm>
          <a:prstGeom prst="rect">
            <a:avLst/>
          </a:prstGeom>
          <a:noFill/>
        </p:spPr>
      </p:pic>
      <p:pic>
        <p:nvPicPr>
          <p:cNvPr id="51" name="Picture 4" descr="https://encrypted-tbn1.gstatic.com/images?q=tbn:ANd9GcTGMbfDmT12DIECVkCDq4Q2EX4JFT5Hv1bT_7UDYoruSOwhh4pMVg"/>
          <p:cNvPicPr>
            <a:picLocks noChangeAspect="1" noChangeArrowheads="1"/>
          </p:cNvPicPr>
          <p:nvPr/>
        </p:nvPicPr>
        <p:blipFill>
          <a:blip r:embed="rId13" cstate="print">
            <a:clrChange>
              <a:clrFrom>
                <a:srgbClr val="FFFFFF"/>
              </a:clrFrom>
              <a:clrTo>
                <a:srgbClr val="FFFFFF">
                  <a:alpha val="0"/>
                </a:srgbClr>
              </a:clrTo>
            </a:clrChange>
          </a:blip>
          <a:srcRect/>
          <a:stretch>
            <a:fillRect/>
          </a:stretch>
        </p:blipFill>
        <p:spPr bwMode="auto">
          <a:xfrm>
            <a:off x="7668344" y="3140968"/>
            <a:ext cx="604668" cy="432048"/>
          </a:xfrm>
          <a:prstGeom prst="rect">
            <a:avLst/>
          </a:prstGeom>
          <a:noFill/>
        </p:spPr>
      </p:pic>
      <p:pic>
        <p:nvPicPr>
          <p:cNvPr id="52" name="Picture 4" descr="https://encrypted-tbn1.gstatic.com/images?q=tbn:ANd9GcTGMbfDmT12DIECVkCDq4Q2EX4JFT5Hv1bT_7UDYoruSOwhh4pMVg"/>
          <p:cNvPicPr>
            <a:picLocks noChangeAspect="1" noChangeArrowheads="1"/>
          </p:cNvPicPr>
          <p:nvPr/>
        </p:nvPicPr>
        <p:blipFill>
          <a:blip r:embed="rId13" cstate="print">
            <a:clrChange>
              <a:clrFrom>
                <a:srgbClr val="FFFFFF"/>
              </a:clrFrom>
              <a:clrTo>
                <a:srgbClr val="FFFFFF">
                  <a:alpha val="0"/>
                </a:srgbClr>
              </a:clrTo>
            </a:clrChange>
          </a:blip>
          <a:srcRect/>
          <a:stretch>
            <a:fillRect/>
          </a:stretch>
        </p:blipFill>
        <p:spPr bwMode="auto">
          <a:xfrm>
            <a:off x="4932040" y="5229200"/>
            <a:ext cx="604668" cy="432048"/>
          </a:xfrm>
          <a:prstGeom prst="rect">
            <a:avLst/>
          </a:prstGeom>
          <a:noFill/>
        </p:spPr>
      </p:pic>
      <p:pic>
        <p:nvPicPr>
          <p:cNvPr id="53" name="Picture 4" descr="https://encrypted-tbn1.gstatic.com/images?q=tbn:ANd9GcTGMbfDmT12DIECVkCDq4Q2EX4JFT5Hv1bT_7UDYoruSOwhh4pMVg"/>
          <p:cNvPicPr>
            <a:picLocks noChangeAspect="1" noChangeArrowheads="1"/>
          </p:cNvPicPr>
          <p:nvPr/>
        </p:nvPicPr>
        <p:blipFill>
          <a:blip r:embed="rId13" cstate="print">
            <a:clrChange>
              <a:clrFrom>
                <a:srgbClr val="FFFFFF"/>
              </a:clrFrom>
              <a:clrTo>
                <a:srgbClr val="FFFFFF">
                  <a:alpha val="0"/>
                </a:srgbClr>
              </a:clrTo>
            </a:clrChange>
          </a:blip>
          <a:srcRect/>
          <a:stretch>
            <a:fillRect/>
          </a:stretch>
        </p:blipFill>
        <p:spPr bwMode="auto">
          <a:xfrm>
            <a:off x="7380312" y="4725144"/>
            <a:ext cx="604668" cy="432048"/>
          </a:xfrm>
          <a:prstGeom prst="rect">
            <a:avLst/>
          </a:prstGeom>
          <a:noFill/>
        </p:spPr>
      </p:pic>
    </p:spTree>
  </p:cSld>
  <p:clrMapOvr>
    <a:masterClrMapping/>
  </p:clrMapOvr>
</p:sld>
</file>

<file path=ppt/theme/theme1.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209</TotalTime>
  <Words>480</Words>
  <Application>Microsoft Office PowerPoint</Application>
  <PresentationFormat>Diavetítés a képernyőre (4:3 oldalarány)</PresentationFormat>
  <Paragraphs>22</Paragraphs>
  <Slides>2</Slides>
  <Notes>0</Notes>
  <HiddenSlides>0</HiddenSlides>
  <MMClips>0</MMClips>
  <ScaleCrop>false</ScaleCrop>
  <HeadingPairs>
    <vt:vector size="4" baseType="variant">
      <vt:variant>
        <vt:lpstr>Téma</vt:lpstr>
      </vt:variant>
      <vt:variant>
        <vt:i4>1</vt:i4>
      </vt:variant>
      <vt:variant>
        <vt:lpstr>Diacímek</vt:lpstr>
      </vt:variant>
      <vt:variant>
        <vt:i4>2</vt:i4>
      </vt:variant>
    </vt:vector>
  </HeadingPairs>
  <TitlesOfParts>
    <vt:vector size="3" baseType="lpstr">
      <vt:lpstr>Office-téma</vt:lpstr>
      <vt:lpstr>1. dia</vt:lpstr>
      <vt:lpstr>2. dia</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 dia</dc:title>
  <dc:creator>Microsoft</dc:creator>
  <cp:lastModifiedBy>Microsoft</cp:lastModifiedBy>
  <cp:revision>26</cp:revision>
  <dcterms:created xsi:type="dcterms:W3CDTF">2015-08-22T11:25:58Z</dcterms:created>
  <dcterms:modified xsi:type="dcterms:W3CDTF">2015-08-22T14:55:31Z</dcterms:modified>
</cp:coreProperties>
</file>